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xml" ContentType="application/vnd.openxmlformats-officedocument.presentationml.notesSlide+xml"/>
  <Override PartName="/ppt/charts/chart9.xml" ContentType="application/vnd.openxmlformats-officedocument.drawingml.chart+xml"/>
  <Override PartName="/ppt/notesSlides/notesSlide5.xml" ContentType="application/vnd.openxmlformats-officedocument.presentationml.notesSlide+xml"/>
  <Override PartName="/ppt/charts/chart10.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59" r:id="rId4"/>
    <p:sldId id="260" r:id="rId5"/>
    <p:sldId id="261" r:id="rId6"/>
    <p:sldId id="263" r:id="rId7"/>
    <p:sldId id="264" r:id="rId8"/>
    <p:sldId id="271" r:id="rId9"/>
    <p:sldId id="309" r:id="rId10"/>
    <p:sldId id="310" r:id="rId11"/>
    <p:sldId id="266" r:id="rId12"/>
    <p:sldId id="269" r:id="rId13"/>
    <p:sldId id="284" r:id="rId14"/>
    <p:sldId id="286" r:id="rId15"/>
    <p:sldId id="311" r:id="rId16"/>
    <p:sldId id="312" r:id="rId17"/>
    <p:sldId id="278" r:id="rId18"/>
    <p:sldId id="279" r:id="rId19"/>
    <p:sldId id="283" r:id="rId20"/>
    <p:sldId id="282" r:id="rId21"/>
    <p:sldId id="281" r:id="rId22"/>
    <p:sldId id="293" r:id="rId23"/>
    <p:sldId id="316" r:id="rId24"/>
    <p:sldId id="325" r:id="rId25"/>
    <p:sldId id="294" r:id="rId26"/>
    <p:sldId id="317" r:id="rId27"/>
    <p:sldId id="295" r:id="rId28"/>
    <p:sldId id="318" r:id="rId29"/>
    <p:sldId id="287" r:id="rId30"/>
    <p:sldId id="319" r:id="rId31"/>
    <p:sldId id="289" r:id="rId32"/>
    <p:sldId id="320" r:id="rId33"/>
    <p:sldId id="288" r:id="rId34"/>
    <p:sldId id="321" r:id="rId35"/>
    <p:sldId id="290" r:id="rId36"/>
    <p:sldId id="322" r:id="rId37"/>
    <p:sldId id="291" r:id="rId38"/>
    <p:sldId id="323" r:id="rId39"/>
    <p:sldId id="292" r:id="rId40"/>
    <p:sldId id="324" r:id="rId41"/>
    <p:sldId id="313" r:id="rId42"/>
    <p:sldId id="314" r:id="rId43"/>
    <p:sldId id="315"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D7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8" d="100"/>
          <a:sy n="78" d="100"/>
        </p:scale>
        <p:origin x="67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Доходы</c:v>
                </c:pt>
              </c:strCache>
            </c:strRef>
          </c:tx>
          <c:invertIfNegative val="0"/>
          <c:cat>
            <c:strRef>
              <c:f>Лист1!$A$2:$A$6</c:f>
              <c:strCache>
                <c:ptCount val="5"/>
                <c:pt idx="0">
                  <c:v>2015 год</c:v>
                </c:pt>
                <c:pt idx="1">
                  <c:v>2016 год</c:v>
                </c:pt>
                <c:pt idx="2">
                  <c:v>2017 год </c:v>
                </c:pt>
                <c:pt idx="3">
                  <c:v>2018 год </c:v>
                </c:pt>
                <c:pt idx="4">
                  <c:v>2019 год</c:v>
                </c:pt>
              </c:strCache>
            </c:strRef>
          </c:cat>
          <c:val>
            <c:numRef>
              <c:f>Лист1!$B$2:$B$6</c:f>
              <c:numCache>
                <c:formatCode>General</c:formatCode>
                <c:ptCount val="5"/>
                <c:pt idx="0">
                  <c:v>280.3</c:v>
                </c:pt>
                <c:pt idx="1">
                  <c:v>262</c:v>
                </c:pt>
                <c:pt idx="2">
                  <c:v>260.60000000000002</c:v>
                </c:pt>
                <c:pt idx="3">
                  <c:v>253.4</c:v>
                </c:pt>
                <c:pt idx="4">
                  <c:v>254.4</c:v>
                </c:pt>
              </c:numCache>
            </c:numRef>
          </c:val>
        </c:ser>
        <c:ser>
          <c:idx val="1"/>
          <c:order val="1"/>
          <c:tx>
            <c:strRef>
              <c:f>Лист1!$C$1</c:f>
              <c:strCache>
                <c:ptCount val="1"/>
                <c:pt idx="0">
                  <c:v>Расходы</c:v>
                </c:pt>
              </c:strCache>
            </c:strRef>
          </c:tx>
          <c:invertIfNegative val="0"/>
          <c:cat>
            <c:strRef>
              <c:f>Лист1!$A$2:$A$6</c:f>
              <c:strCache>
                <c:ptCount val="5"/>
                <c:pt idx="0">
                  <c:v>2015 год</c:v>
                </c:pt>
                <c:pt idx="1">
                  <c:v>2016 год</c:v>
                </c:pt>
                <c:pt idx="2">
                  <c:v>2017 год </c:v>
                </c:pt>
                <c:pt idx="3">
                  <c:v>2018 год </c:v>
                </c:pt>
                <c:pt idx="4">
                  <c:v>2019 год</c:v>
                </c:pt>
              </c:strCache>
            </c:strRef>
          </c:cat>
          <c:val>
            <c:numRef>
              <c:f>Лист1!$C$2:$C$6</c:f>
              <c:numCache>
                <c:formatCode>General</c:formatCode>
                <c:ptCount val="5"/>
                <c:pt idx="0">
                  <c:v>280.3</c:v>
                </c:pt>
                <c:pt idx="1">
                  <c:v>262</c:v>
                </c:pt>
                <c:pt idx="2">
                  <c:v>260.60000000000002</c:v>
                </c:pt>
                <c:pt idx="3">
                  <c:v>253.4</c:v>
                </c:pt>
                <c:pt idx="4">
                  <c:v>254.4</c:v>
                </c:pt>
              </c:numCache>
            </c:numRef>
          </c:val>
        </c:ser>
        <c:ser>
          <c:idx val="2"/>
          <c:order val="2"/>
          <c:tx>
            <c:strRef>
              <c:f>Лист1!$D$1</c:f>
              <c:strCache>
                <c:ptCount val="1"/>
                <c:pt idx="0">
                  <c:v>Дефицит(профицит)</c:v>
                </c:pt>
              </c:strCache>
            </c:strRef>
          </c:tx>
          <c:spPr>
            <a:solidFill>
              <a:srgbClr val="FFFF00"/>
            </a:solidFill>
          </c:spPr>
          <c:invertIfNegative val="0"/>
          <c:cat>
            <c:strRef>
              <c:f>Лист1!$A$2:$A$6</c:f>
              <c:strCache>
                <c:ptCount val="5"/>
                <c:pt idx="0">
                  <c:v>2015 год</c:v>
                </c:pt>
                <c:pt idx="1">
                  <c:v>2016 год</c:v>
                </c:pt>
                <c:pt idx="2">
                  <c:v>2017 год </c:v>
                </c:pt>
                <c:pt idx="3">
                  <c:v>2018 год </c:v>
                </c:pt>
                <c:pt idx="4">
                  <c:v>2019 год</c:v>
                </c:pt>
              </c:strCache>
            </c:strRef>
          </c:cat>
          <c:val>
            <c:numRef>
              <c:f>Лист1!$D$2:$D$6</c:f>
              <c:numCache>
                <c:formatCode>General</c:formatCode>
                <c:ptCount val="5"/>
                <c:pt idx="0">
                  <c:v>0</c:v>
                </c:pt>
                <c:pt idx="1">
                  <c:v>0</c:v>
                </c:pt>
                <c:pt idx="2">
                  <c:v>0</c:v>
                </c:pt>
                <c:pt idx="3">
                  <c:v>0</c:v>
                </c:pt>
                <c:pt idx="4">
                  <c:v>0</c:v>
                </c:pt>
              </c:numCache>
            </c:numRef>
          </c:val>
        </c:ser>
        <c:dLbls>
          <c:showLegendKey val="0"/>
          <c:showVal val="0"/>
          <c:showCatName val="0"/>
          <c:showSerName val="0"/>
          <c:showPercent val="0"/>
          <c:showBubbleSize val="0"/>
        </c:dLbls>
        <c:gapWidth val="150"/>
        <c:shape val="cylinder"/>
        <c:axId val="274617184"/>
        <c:axId val="274617576"/>
        <c:axId val="0"/>
      </c:bar3DChart>
      <c:catAx>
        <c:axId val="274617184"/>
        <c:scaling>
          <c:orientation val="minMax"/>
        </c:scaling>
        <c:delete val="0"/>
        <c:axPos val="b"/>
        <c:numFmt formatCode="General" sourceLinked="0"/>
        <c:majorTickMark val="out"/>
        <c:minorTickMark val="none"/>
        <c:tickLblPos val="nextTo"/>
        <c:crossAx val="274617576"/>
        <c:crosses val="autoZero"/>
        <c:auto val="1"/>
        <c:lblAlgn val="ctr"/>
        <c:lblOffset val="100"/>
        <c:noMultiLvlLbl val="0"/>
      </c:catAx>
      <c:valAx>
        <c:axId val="274617576"/>
        <c:scaling>
          <c:orientation val="minMax"/>
        </c:scaling>
        <c:delete val="0"/>
        <c:axPos val="l"/>
        <c:majorGridlines/>
        <c:numFmt formatCode="General" sourceLinked="1"/>
        <c:majorTickMark val="out"/>
        <c:minorTickMark val="none"/>
        <c:tickLblPos val="nextTo"/>
        <c:crossAx val="274617184"/>
        <c:crosses val="autoZero"/>
        <c:crossBetween val="between"/>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latin typeface="Times New Roman" panose="02020603050405020304" pitchFamily="18" charset="0"/>
                <a:cs typeface="Times New Roman" panose="02020603050405020304" pitchFamily="18" charset="0"/>
              </a:defRPr>
            </a:pPr>
            <a:r>
              <a:rPr lang="ru-RU" b="0" dirty="0" smtClean="0">
                <a:latin typeface="Times New Roman" panose="02020603050405020304" pitchFamily="18" charset="0"/>
                <a:cs typeface="Times New Roman" panose="02020603050405020304" pitchFamily="18" charset="0"/>
              </a:rPr>
              <a:t>(</a:t>
            </a:r>
            <a:r>
              <a:rPr lang="ru-RU" sz="2000" b="0" dirty="0" smtClean="0">
                <a:latin typeface="Times New Roman" pitchFamily="18" charset="0"/>
                <a:cs typeface="Times New Roman" pitchFamily="18" charset="0"/>
              </a:rPr>
              <a:t>%</a:t>
            </a:r>
            <a:r>
              <a:rPr lang="ru-RU" b="0" dirty="0" smtClean="0">
                <a:latin typeface="Times New Roman" panose="02020603050405020304" pitchFamily="18" charset="0"/>
                <a:cs typeface="Times New Roman" panose="02020603050405020304" pitchFamily="18" charset="0"/>
              </a:rPr>
              <a:t>)</a:t>
            </a:r>
            <a:endParaRPr lang="ru-RU" b="0" dirty="0">
              <a:latin typeface="Times New Roman" panose="02020603050405020304" pitchFamily="18" charset="0"/>
              <a:cs typeface="Times New Roman" panose="02020603050405020304" pitchFamily="18" charset="0"/>
            </a:endParaRPr>
          </a:p>
        </c:rich>
      </c:tx>
      <c:layout>
        <c:manualLayout>
          <c:xMode val="edge"/>
          <c:yMode val="edge"/>
          <c:x val="0.90124999999999988"/>
          <c:y val="2.0055728950961544E-2"/>
        </c:manualLayout>
      </c:layout>
      <c:overlay val="0"/>
    </c:title>
    <c:autoTitleDeleted val="0"/>
    <c:view3D>
      <c:rotX val="75"/>
      <c:rotY val="0"/>
      <c:rAngAx val="0"/>
    </c:view3D>
    <c:floor>
      <c:thickness val="0"/>
    </c:floor>
    <c:sideWall>
      <c:thickness val="0"/>
    </c:sideWall>
    <c:backWall>
      <c:thickness val="0"/>
    </c:backWall>
    <c:plotArea>
      <c:layout>
        <c:manualLayout>
          <c:layoutTarget val="inner"/>
          <c:xMode val="edge"/>
          <c:yMode val="edge"/>
          <c:x val="0.43605653980752412"/>
          <c:y val="7.8331066267508631E-2"/>
          <c:w val="0.56394346019247665"/>
          <c:h val="0.77710375725173664"/>
        </c:manualLayout>
      </c:layout>
      <c:pie3DChart>
        <c:varyColors val="1"/>
        <c:ser>
          <c:idx val="0"/>
          <c:order val="0"/>
          <c:tx>
            <c:strRef>
              <c:f>Лист1!$B$1</c:f>
              <c:strCache>
                <c:ptCount val="1"/>
                <c:pt idx="0">
                  <c:v>%</c:v>
                </c:pt>
              </c:strCache>
            </c:strRef>
          </c:tx>
          <c:explosion val="25"/>
          <c:dLbls>
            <c:spPr>
              <a:noFill/>
              <a:ln>
                <a:noFill/>
              </a:ln>
              <a:effectLst/>
            </c:spPr>
            <c:txPr>
              <a:bodyPr wrap="square" lIns="38100" tIns="19050" rIns="38100" bIns="19050" anchor="ctr">
                <a:spAutoFit/>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Лист1!$A$2:$A$12</c:f>
              <c:strCache>
                <c:ptCount val="11"/>
                <c:pt idx="0">
                  <c:v>Развитие образования Южского муниципального района 170,6 млн.руб.</c:v>
                </c:pt>
                <c:pt idx="1">
                  <c:v>Развитие инфраструктуры и улучшение жилищных условий граждан Южского муниципального района 17,3 млн.руб.</c:v>
                </c:pt>
                <c:pt idx="2">
                  <c:v>Развитие культуры Южского муниципального района 16,8 млн.руб.</c:v>
                </c:pt>
                <c:pt idx="3">
                  <c:v>Развитие физической культуры, спорта и повышение эффективности  реализации молодежной политики Южского муниципального района 2,3 млн.руб</c:v>
                </c:pt>
                <c:pt idx="4">
                  <c:v>Экономическое развитие Южского муниципального района 1,5 млн.руб.</c:v>
                </c:pt>
                <c:pt idx="5">
                  <c:v>Энергоэффективность и энергосбережение в Южском муниципальном районе 0,2 млн.руб.</c:v>
                </c:pt>
                <c:pt idx="6">
                  <c:v>Оказание поддержки общественным объединениям ветеранов, инвалидов и другим маломобильным группам населения в Южском районе 0,2 млн.руб.</c:v>
                </c:pt>
                <c:pt idx="7">
                  <c:v>Совершенствование институтов местного самоуправления Южского муниципального района 42,3 млн.руб.</c:v>
                </c:pt>
                <c:pt idx="8">
                  <c:v>Профилактика правонарушений в Южском муниципальном районе 0,1 млн.руб.</c:v>
                </c:pt>
                <c:pt idx="9">
                  <c:v>Профилактика терроризма и экстремизма, а также минимизация и (или) ликвидация последствий проявления терроризма и экстремизма на территории Южского района 0,01 млн. руб. </c:v>
                </c:pt>
                <c:pt idx="10">
                  <c:v>Поддержка граждан (семей) в приобретении жилья в Южском муниципальном районе 0,3 млн. руб.</c:v>
                </c:pt>
              </c:strCache>
            </c:strRef>
          </c:cat>
          <c:val>
            <c:numRef>
              <c:f>Лист1!$B$2:$B$12</c:f>
              <c:numCache>
                <c:formatCode>General</c:formatCode>
                <c:ptCount val="11"/>
                <c:pt idx="0">
                  <c:v>65.599999999999994</c:v>
                </c:pt>
                <c:pt idx="1">
                  <c:v>6.7</c:v>
                </c:pt>
                <c:pt idx="2">
                  <c:v>6.5</c:v>
                </c:pt>
                <c:pt idx="3">
                  <c:v>1</c:v>
                </c:pt>
                <c:pt idx="4">
                  <c:v>1</c:v>
                </c:pt>
                <c:pt idx="5">
                  <c:v>1E-3</c:v>
                </c:pt>
                <c:pt idx="6">
                  <c:v>1E-3</c:v>
                </c:pt>
                <c:pt idx="7">
                  <c:v>16.3</c:v>
                </c:pt>
                <c:pt idx="8">
                  <c:v>0</c:v>
                </c:pt>
                <c:pt idx="9">
                  <c:v>0</c:v>
                </c:pt>
                <c:pt idx="10">
                  <c:v>1E-3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45153051181102366"/>
          <c:h val="1"/>
        </c:manualLayout>
      </c:layout>
      <c:overlay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txPr>
        <a:bodyPr/>
        <a:lstStyle/>
        <a:p>
          <a:pPr>
            <a:defRPr sz="1100">
              <a:solidFill>
                <a:schemeClr val="dk1"/>
              </a:solidFill>
              <a:latin typeface="Times New Roman" pitchFamily="18" charset="0"/>
              <a:ea typeface="+mn-ea"/>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772885023357193"/>
          <c:y val="5.9003921591558192E-2"/>
          <c:w val="0.62072994304980877"/>
          <c:h val="0.70213714869568222"/>
        </c:manualLayout>
      </c:layout>
      <c:pieChart>
        <c:varyColors val="1"/>
        <c:ser>
          <c:idx val="0"/>
          <c:order val="0"/>
          <c:tx>
            <c:strRef>
              <c:f>Лист1!$B$1</c:f>
              <c:strCache>
                <c:ptCount val="1"/>
                <c:pt idx="0">
                  <c:v>Продажи</c:v>
                </c:pt>
              </c:strCache>
            </c:strRef>
          </c:tx>
          <c:spPr>
            <a:solidFill>
              <a:schemeClr val="accent1"/>
            </a:solidFill>
          </c:spPr>
          <c:dPt>
            <c:idx val="0"/>
            <c:bubble3D val="0"/>
            <c:spPr>
              <a:solidFill>
                <a:srgbClr val="FFFF00"/>
              </a:solidFill>
            </c:spPr>
          </c:dPt>
          <c:dPt>
            <c:idx val="1"/>
            <c:bubble3D val="0"/>
            <c:spPr>
              <a:solidFill>
                <a:srgbClr val="00CC00"/>
              </a:solidFill>
            </c:spPr>
          </c:dPt>
          <c:dPt>
            <c:idx val="2"/>
            <c:bubble3D val="0"/>
            <c:spPr>
              <a:solidFill>
                <a:srgbClr val="CC3300"/>
              </a:solidFill>
            </c:spPr>
          </c:dPt>
          <c:dLbls>
            <c:dLbl>
              <c:idx val="0"/>
              <c:layout>
                <c:manualLayout>
                  <c:x val="-6.3353769870980514E-2"/>
                  <c:y val="0.15432313076324874"/>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17146937377328444"/>
                  <c:y val="6.3577705925395273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7916266147561705"/>
                  <c:y val="-0.14033522137387033"/>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Бюджет Южского муниципального района</c:v>
                </c:pt>
                <c:pt idx="1">
                  <c:v>Бюджеты сельских поселений</c:v>
                </c:pt>
                <c:pt idx="2">
                  <c:v>Внебюджетные источники</c:v>
                </c:pt>
              </c:strCache>
            </c:strRef>
          </c:cat>
          <c:val>
            <c:numRef>
              <c:f>Лист1!$B$2:$B$4</c:f>
              <c:numCache>
                <c:formatCode>General</c:formatCode>
                <c:ptCount val="3"/>
                <c:pt idx="0">
                  <c:v>2</c:v>
                </c:pt>
                <c:pt idx="1">
                  <c:v>32.4</c:v>
                </c:pt>
                <c:pt idx="2">
                  <c:v>65.599999999999994</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
          <c:y val="0.83648105583896859"/>
          <c:w val="0.99259422060994829"/>
          <c:h val="0.16351896274563599"/>
        </c:manualLayout>
      </c:layout>
      <c:overlay val="0"/>
      <c:txPr>
        <a:bodyPr/>
        <a:lstStyle/>
        <a:p>
          <a:pPr>
            <a:defRPr sz="1600"/>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2017 </a:t>
            </a:r>
            <a:r>
              <a:rPr lang="ru-RU" dirty="0"/>
              <a:t>год</a:t>
            </a:r>
          </a:p>
        </c:rich>
      </c:tx>
      <c:layout>
        <c:manualLayout>
          <c:xMode val="edge"/>
          <c:yMode val="edge"/>
          <c:x val="0.33577412942781892"/>
          <c:y val="0.1570612379794151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1928451117617757E-2"/>
          <c:y val="0.30284040713228211"/>
          <c:w val="0.7187861790478951"/>
          <c:h val="0.59207368627341361"/>
        </c:manualLayout>
      </c:layout>
      <c:pie3DChart>
        <c:varyColors val="1"/>
        <c:ser>
          <c:idx val="0"/>
          <c:order val="0"/>
          <c:tx>
            <c:strRef>
              <c:f>Лист1!$B$1</c:f>
              <c:strCache>
                <c:ptCount val="1"/>
                <c:pt idx="0">
                  <c:v>2016 год</c:v>
                </c:pt>
              </c:strCache>
            </c:strRef>
          </c:tx>
          <c:explosion val="25"/>
          <c:cat>
            <c:numRef>
              <c:f>Лист1!$A$2:$A$4</c:f>
              <c:numCache>
                <c:formatCode>General</c:formatCode>
                <c:ptCount val="3"/>
              </c:numCache>
            </c:numRef>
          </c:cat>
          <c:val>
            <c:numRef>
              <c:f>Лист1!$B$2:$B$4</c:f>
              <c:numCache>
                <c:formatCode>General</c:formatCode>
                <c:ptCount val="3"/>
                <c:pt idx="0">
                  <c:v>83.7</c:v>
                </c:pt>
                <c:pt idx="1">
                  <c:v>14.8</c:v>
                </c:pt>
                <c:pt idx="2">
                  <c:v>1.5</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2016 </a:t>
            </a:r>
            <a:r>
              <a:rPr lang="ru-RU" dirty="0"/>
              <a:t>год</a:t>
            </a: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2017 год</a:t>
            </a:r>
            <a:endParaRPr lang="ru-RU" dirty="0"/>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ru-RU"/>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Налоговые доходы</c:v>
                </c:pt>
              </c:strCache>
            </c:strRef>
          </c:tx>
          <c:explosion val="21"/>
          <c:dPt>
            <c:idx val="0"/>
            <c:bubble3D val="0"/>
            <c:spPr>
              <a:solidFill>
                <a:srgbClr val="FF0000"/>
              </a:solidFill>
            </c:spPr>
          </c:dPt>
          <c:dPt>
            <c:idx val="1"/>
            <c:bubble3D val="0"/>
            <c:spPr>
              <a:solidFill>
                <a:srgbClr val="0070C0"/>
              </a:solidFill>
            </c:spPr>
          </c:dPt>
          <c:dPt>
            <c:idx val="2"/>
            <c:bubble3D val="0"/>
            <c:spPr>
              <a:solidFill>
                <a:srgbClr val="009900"/>
              </a:solidFill>
            </c:spPr>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Лист1!$A$2:$A$6</c:f>
              <c:strCache>
                <c:ptCount val="4"/>
                <c:pt idx="0">
                  <c:v>Налог на доходы физических лиц 45,7 млн.руб.</c:v>
                </c:pt>
                <c:pt idx="1">
                  <c:v>Налог на совокупный доход 7,0 млн. руб.</c:v>
                </c:pt>
                <c:pt idx="2">
                  <c:v>Государственная пошлина 0,9 млн. руб.</c:v>
                </c:pt>
                <c:pt idx="3">
                  <c:v>Акцизы по подакцизным товарам производимым на террит. РФ 4,3 млн.руб.</c:v>
                </c:pt>
              </c:strCache>
            </c:strRef>
          </c:cat>
          <c:val>
            <c:numRef>
              <c:f>Лист1!$B$2:$B$6</c:f>
              <c:numCache>
                <c:formatCode>General</c:formatCode>
                <c:ptCount val="4"/>
                <c:pt idx="0">
                  <c:v>80</c:v>
                </c:pt>
                <c:pt idx="1">
                  <c:v>12</c:v>
                </c:pt>
                <c:pt idx="2">
                  <c:v>2</c:v>
                </c:pt>
                <c:pt idx="3">
                  <c:v>6</c:v>
                </c:pt>
              </c:numCache>
            </c:numRef>
          </c:val>
        </c:ser>
        <c:dLbls>
          <c:showLegendKey val="0"/>
          <c:showVal val="0"/>
          <c:showCatName val="0"/>
          <c:showSerName val="0"/>
          <c:showPercent val="1"/>
          <c:showBubbleSize val="0"/>
          <c:showLeaderLines val="0"/>
        </c:dLbls>
      </c:pie3DChart>
      <c:spPr>
        <a:solidFill>
          <a:schemeClr val="accent4">
            <a:lumMod val="40000"/>
            <a:lumOff val="60000"/>
          </a:schemeClr>
        </a:solidFill>
      </c:spPr>
    </c:plotArea>
    <c:legend>
      <c:legendPos val="r"/>
      <c:layout>
        <c:manualLayout>
          <c:xMode val="edge"/>
          <c:yMode val="edge"/>
          <c:x val="0.69050614725790482"/>
          <c:y val="0"/>
          <c:w val="0.30861665975963737"/>
          <c:h val="1"/>
        </c:manualLayout>
      </c:layout>
      <c:overlay val="0"/>
      <c:spPr>
        <a:solidFill>
          <a:schemeClr val="accent6">
            <a:lumMod val="40000"/>
            <a:lumOff val="60000"/>
          </a:schemeClr>
        </a:solidFill>
      </c:spPr>
      <c:txPr>
        <a:bodyPr/>
        <a:lstStyle/>
        <a:p>
          <a:pPr>
            <a:defRPr sz="1750" b="1">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ru-RU"/>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Неналоговые доходы</c:v>
                </c:pt>
              </c:strCache>
            </c:strRef>
          </c:tx>
          <c:explosion val="25"/>
          <c:dPt>
            <c:idx val="0"/>
            <c:bubble3D val="0"/>
            <c:spPr>
              <a:solidFill>
                <a:srgbClr val="0070C0"/>
              </a:solidFill>
            </c:spPr>
          </c:dPt>
          <c:dPt>
            <c:idx val="1"/>
            <c:bubble3D val="0"/>
            <c:spPr>
              <a:solidFill>
                <a:srgbClr val="00B050"/>
              </a:solidFill>
            </c:spPr>
          </c:dPt>
          <c:dPt>
            <c:idx val="2"/>
            <c:bubble3D val="0"/>
            <c:spPr>
              <a:solidFill>
                <a:srgbClr val="C00000"/>
              </a:solidFill>
            </c:spPr>
          </c:dPt>
          <c:dPt>
            <c:idx val="3"/>
            <c:bubble3D val="0"/>
            <c:spPr>
              <a:solidFill>
                <a:srgbClr val="FFFF00"/>
              </a:solidFill>
            </c:spPr>
          </c:dPt>
          <c:dPt>
            <c:idx val="4"/>
            <c:bubble3D val="0"/>
            <c:spPr>
              <a:solidFill>
                <a:srgbClr val="FF0066"/>
              </a:solidFill>
            </c:spPr>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Лист1!$A$2:$A$6</c:f>
              <c:strCache>
                <c:ptCount val="5"/>
                <c:pt idx="0">
                  <c:v>Доходы от использования муниципального имущества 1,8 млн. руб.</c:v>
                </c:pt>
                <c:pt idx="1">
                  <c:v>Платежи при пользовании природными ресурсами 0,3 млн. руб.</c:v>
                </c:pt>
                <c:pt idx="2">
                  <c:v>Доходы от продажи материальных и нематериальных активов 0,4 млн. руб.</c:v>
                </c:pt>
                <c:pt idx="3">
                  <c:v>Штрафы, санкции, возмещение ущерба 0,9 млн.руб.</c:v>
                </c:pt>
                <c:pt idx="4">
                  <c:v>Доходы от оказания платных услуг 1,5 млн. руб.</c:v>
                </c:pt>
              </c:strCache>
            </c:strRef>
          </c:cat>
          <c:val>
            <c:numRef>
              <c:f>Лист1!$B$2:$B$6</c:f>
              <c:numCache>
                <c:formatCode>General</c:formatCode>
                <c:ptCount val="5"/>
                <c:pt idx="0">
                  <c:v>36.700000000000003</c:v>
                </c:pt>
                <c:pt idx="1">
                  <c:v>6.1</c:v>
                </c:pt>
                <c:pt idx="2">
                  <c:v>8.1999999999999993</c:v>
                </c:pt>
                <c:pt idx="3">
                  <c:v>18.399999999999999</c:v>
                </c:pt>
                <c:pt idx="4">
                  <c:v>30.6</c:v>
                </c:pt>
              </c:numCache>
            </c:numRef>
          </c:val>
        </c:ser>
        <c:dLbls>
          <c:showLegendKey val="0"/>
          <c:showVal val="0"/>
          <c:showCatName val="0"/>
          <c:showSerName val="0"/>
          <c:showPercent val="1"/>
          <c:showBubbleSize val="0"/>
          <c:showLeaderLines val="0"/>
        </c:dLbls>
      </c:pie3DChart>
      <c:spPr>
        <a:solidFill>
          <a:schemeClr val="bg2">
            <a:lumMod val="90000"/>
          </a:schemeClr>
        </a:solidFill>
      </c:spPr>
    </c:plotArea>
    <c:legend>
      <c:legendPos val="r"/>
      <c:layout>
        <c:manualLayout>
          <c:xMode val="edge"/>
          <c:yMode val="edge"/>
          <c:x val="0.65059124188423811"/>
          <c:y val="0.11894162510177156"/>
          <c:w val="0.33011051250172685"/>
          <c:h val="0.88105837489822847"/>
        </c:manualLayout>
      </c:layout>
      <c:overlay val="0"/>
      <c:spPr>
        <a:solidFill>
          <a:schemeClr val="tx2">
            <a:lumMod val="20000"/>
            <a:lumOff val="80000"/>
          </a:schemeClr>
        </a:solidFill>
      </c:spPr>
      <c:txPr>
        <a:bodyPr/>
        <a:lstStyle/>
        <a:p>
          <a:pPr>
            <a:defRPr sz="1600" b="1">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2015</c:v>
                </c:pt>
              </c:strCache>
            </c:strRef>
          </c:tx>
          <c:invertIfNegative val="0"/>
          <c:cat>
            <c:strRef>
              <c:f>Лист1!$A$2</c:f>
              <c:strCache>
                <c:ptCount val="1"/>
                <c:pt idx="0">
                  <c:v>Безвозмездные поступления</c:v>
                </c:pt>
              </c:strCache>
            </c:strRef>
          </c:cat>
          <c:val>
            <c:numRef>
              <c:f>Лист1!$B$2</c:f>
              <c:numCache>
                <c:formatCode>General</c:formatCode>
                <c:ptCount val="1"/>
                <c:pt idx="0">
                  <c:v>237.8</c:v>
                </c:pt>
              </c:numCache>
            </c:numRef>
          </c:val>
        </c:ser>
        <c:ser>
          <c:idx val="1"/>
          <c:order val="1"/>
          <c:tx>
            <c:strRef>
              <c:f>Лист1!$C$1</c:f>
              <c:strCache>
                <c:ptCount val="1"/>
                <c:pt idx="0">
                  <c:v>2016</c:v>
                </c:pt>
              </c:strCache>
            </c:strRef>
          </c:tx>
          <c:invertIfNegative val="0"/>
          <c:cat>
            <c:strRef>
              <c:f>Лист1!$A$2</c:f>
              <c:strCache>
                <c:ptCount val="1"/>
                <c:pt idx="0">
                  <c:v>Безвозмездные поступления</c:v>
                </c:pt>
              </c:strCache>
            </c:strRef>
          </c:cat>
          <c:val>
            <c:numRef>
              <c:f>Лист1!$C$2</c:f>
              <c:numCache>
                <c:formatCode>General</c:formatCode>
                <c:ptCount val="1"/>
                <c:pt idx="0">
                  <c:v>218.9</c:v>
                </c:pt>
              </c:numCache>
            </c:numRef>
          </c:val>
        </c:ser>
        <c:ser>
          <c:idx val="2"/>
          <c:order val="2"/>
          <c:tx>
            <c:strRef>
              <c:f>Лист1!$D$1</c:f>
              <c:strCache>
                <c:ptCount val="1"/>
                <c:pt idx="0">
                  <c:v>2017</c:v>
                </c:pt>
              </c:strCache>
            </c:strRef>
          </c:tx>
          <c:invertIfNegative val="0"/>
          <c:cat>
            <c:strRef>
              <c:f>Лист1!$A$2</c:f>
              <c:strCache>
                <c:ptCount val="1"/>
                <c:pt idx="0">
                  <c:v>Безвозмездные поступления</c:v>
                </c:pt>
              </c:strCache>
            </c:strRef>
          </c:cat>
          <c:val>
            <c:numRef>
              <c:f>Лист1!$D$2</c:f>
              <c:numCache>
                <c:formatCode>General</c:formatCode>
                <c:ptCount val="1"/>
                <c:pt idx="0">
                  <c:v>197.8</c:v>
                </c:pt>
              </c:numCache>
            </c:numRef>
          </c:val>
        </c:ser>
        <c:ser>
          <c:idx val="3"/>
          <c:order val="3"/>
          <c:tx>
            <c:strRef>
              <c:f>Лист1!$E$1</c:f>
              <c:strCache>
                <c:ptCount val="1"/>
                <c:pt idx="0">
                  <c:v>2018</c:v>
                </c:pt>
              </c:strCache>
            </c:strRef>
          </c:tx>
          <c:invertIfNegative val="0"/>
          <c:cat>
            <c:strRef>
              <c:f>Лист1!$A$2</c:f>
              <c:strCache>
                <c:ptCount val="1"/>
                <c:pt idx="0">
                  <c:v>Безвозмездные поступления</c:v>
                </c:pt>
              </c:strCache>
            </c:strRef>
          </c:cat>
          <c:val>
            <c:numRef>
              <c:f>Лист1!$E$2</c:f>
              <c:numCache>
                <c:formatCode>General</c:formatCode>
                <c:ptCount val="1"/>
                <c:pt idx="0">
                  <c:v>190.7</c:v>
                </c:pt>
              </c:numCache>
            </c:numRef>
          </c:val>
        </c:ser>
        <c:ser>
          <c:idx val="4"/>
          <c:order val="4"/>
          <c:tx>
            <c:strRef>
              <c:f>Лист1!$F$1</c:f>
              <c:strCache>
                <c:ptCount val="1"/>
                <c:pt idx="0">
                  <c:v>2019</c:v>
                </c:pt>
              </c:strCache>
            </c:strRef>
          </c:tx>
          <c:invertIfNegative val="0"/>
          <c:cat>
            <c:strRef>
              <c:f>Лист1!$A$2</c:f>
              <c:strCache>
                <c:ptCount val="1"/>
                <c:pt idx="0">
                  <c:v>Безвозмездные поступления</c:v>
                </c:pt>
              </c:strCache>
            </c:strRef>
          </c:cat>
          <c:val>
            <c:numRef>
              <c:f>Лист1!$F$2</c:f>
              <c:numCache>
                <c:formatCode>General</c:formatCode>
                <c:ptCount val="1"/>
                <c:pt idx="0">
                  <c:v>191.7</c:v>
                </c:pt>
              </c:numCache>
            </c:numRef>
          </c:val>
        </c:ser>
        <c:dLbls>
          <c:showLegendKey val="0"/>
          <c:showVal val="0"/>
          <c:showCatName val="0"/>
          <c:showSerName val="0"/>
          <c:showPercent val="0"/>
          <c:showBubbleSize val="0"/>
        </c:dLbls>
        <c:gapWidth val="150"/>
        <c:axId val="275832216"/>
        <c:axId val="275833392"/>
      </c:barChart>
      <c:catAx>
        <c:axId val="275832216"/>
        <c:scaling>
          <c:orientation val="minMax"/>
        </c:scaling>
        <c:delete val="0"/>
        <c:axPos val="b"/>
        <c:numFmt formatCode="General" sourceLinked="0"/>
        <c:majorTickMark val="out"/>
        <c:minorTickMark val="none"/>
        <c:tickLblPos val="nextTo"/>
        <c:crossAx val="275833392"/>
        <c:crosses val="autoZero"/>
        <c:auto val="1"/>
        <c:lblAlgn val="ctr"/>
        <c:lblOffset val="100"/>
        <c:noMultiLvlLbl val="0"/>
      </c:catAx>
      <c:valAx>
        <c:axId val="275833392"/>
        <c:scaling>
          <c:orientation val="minMax"/>
        </c:scaling>
        <c:delete val="0"/>
        <c:axPos val="l"/>
        <c:majorGridlines/>
        <c:numFmt formatCode="General" sourceLinked="1"/>
        <c:majorTickMark val="out"/>
        <c:minorTickMark val="none"/>
        <c:tickLblPos val="nextTo"/>
        <c:crossAx val="275832216"/>
        <c:crosses val="autoZero"/>
        <c:crossBetween val="between"/>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Дотация</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2015 год</c:v>
                </c:pt>
                <c:pt idx="1">
                  <c:v>2016 год</c:v>
                </c:pt>
                <c:pt idx="2">
                  <c:v>2017 год</c:v>
                </c:pt>
                <c:pt idx="3">
                  <c:v>2018 год</c:v>
                </c:pt>
                <c:pt idx="4">
                  <c:v>2019 год</c:v>
                </c:pt>
              </c:strCache>
            </c:strRef>
          </c:cat>
          <c:val>
            <c:numRef>
              <c:f>Лист1!$B$2:$B$6</c:f>
              <c:numCache>
                <c:formatCode>General</c:formatCode>
                <c:ptCount val="5"/>
                <c:pt idx="0">
                  <c:v>108.4</c:v>
                </c:pt>
                <c:pt idx="1">
                  <c:v>112</c:v>
                </c:pt>
                <c:pt idx="2">
                  <c:v>105.2</c:v>
                </c:pt>
                <c:pt idx="3">
                  <c:v>98.2</c:v>
                </c:pt>
                <c:pt idx="4">
                  <c:v>99.1</c:v>
                </c:pt>
              </c:numCache>
            </c:numRef>
          </c:val>
        </c:ser>
        <c:ser>
          <c:idx val="1"/>
          <c:order val="1"/>
          <c:tx>
            <c:strRef>
              <c:f>Лист1!$C$1</c:f>
              <c:strCache>
                <c:ptCount val="1"/>
                <c:pt idx="0">
                  <c:v>Субсидии</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2015 год</c:v>
                </c:pt>
                <c:pt idx="1">
                  <c:v>2016 год</c:v>
                </c:pt>
                <c:pt idx="2">
                  <c:v>2017 год</c:v>
                </c:pt>
                <c:pt idx="3">
                  <c:v>2018 год</c:v>
                </c:pt>
                <c:pt idx="4">
                  <c:v>2019 год</c:v>
                </c:pt>
              </c:strCache>
            </c:strRef>
          </c:cat>
          <c:val>
            <c:numRef>
              <c:f>Лист1!$C$2:$C$6</c:f>
              <c:numCache>
                <c:formatCode>General</c:formatCode>
                <c:ptCount val="5"/>
                <c:pt idx="0">
                  <c:v>7</c:v>
                </c:pt>
                <c:pt idx="1">
                  <c:v>1.2</c:v>
                </c:pt>
                <c:pt idx="2">
                  <c:v>0.5</c:v>
                </c:pt>
                <c:pt idx="3">
                  <c:v>0.5</c:v>
                </c:pt>
                <c:pt idx="4">
                  <c:v>0.5</c:v>
                </c:pt>
              </c:numCache>
            </c:numRef>
          </c:val>
        </c:ser>
        <c:ser>
          <c:idx val="2"/>
          <c:order val="2"/>
          <c:tx>
            <c:strRef>
              <c:f>Лист1!$D$1</c:f>
              <c:strCache>
                <c:ptCount val="1"/>
                <c:pt idx="0">
                  <c:v>Субвенции</c:v>
                </c:pt>
              </c:strCache>
            </c:strRef>
          </c:tx>
          <c:spPr>
            <a:solidFill>
              <a:srgbClr val="FFFF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2015 год</c:v>
                </c:pt>
                <c:pt idx="1">
                  <c:v>2016 год</c:v>
                </c:pt>
                <c:pt idx="2">
                  <c:v>2017 год</c:v>
                </c:pt>
                <c:pt idx="3">
                  <c:v>2018 год</c:v>
                </c:pt>
                <c:pt idx="4">
                  <c:v>2019 год</c:v>
                </c:pt>
              </c:strCache>
            </c:strRef>
          </c:cat>
          <c:val>
            <c:numRef>
              <c:f>Лист1!$D$2:$D$6</c:f>
              <c:numCache>
                <c:formatCode>General</c:formatCode>
                <c:ptCount val="5"/>
                <c:pt idx="0">
                  <c:v>106.5</c:v>
                </c:pt>
                <c:pt idx="1">
                  <c:v>105.7</c:v>
                </c:pt>
                <c:pt idx="2">
                  <c:v>92.1</c:v>
                </c:pt>
                <c:pt idx="3">
                  <c:v>92.1</c:v>
                </c:pt>
                <c:pt idx="4">
                  <c:v>92.1</c:v>
                </c:pt>
              </c:numCache>
            </c:numRef>
          </c:val>
        </c:ser>
        <c:ser>
          <c:idx val="3"/>
          <c:order val="3"/>
          <c:tx>
            <c:strRef>
              <c:f>Лист1!$E$1</c:f>
              <c:strCache>
                <c:ptCount val="1"/>
                <c:pt idx="0">
                  <c:v>Иные межбюджетные трансферты</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2015 год</c:v>
                </c:pt>
                <c:pt idx="1">
                  <c:v>2016 год</c:v>
                </c:pt>
                <c:pt idx="2">
                  <c:v>2017 год</c:v>
                </c:pt>
                <c:pt idx="3">
                  <c:v>2018 год</c:v>
                </c:pt>
                <c:pt idx="4">
                  <c:v>2019 год</c:v>
                </c:pt>
              </c:strCache>
            </c:strRef>
          </c:cat>
          <c:val>
            <c:numRef>
              <c:f>Лист1!$E$2:$E$6</c:f>
              <c:numCache>
                <c:formatCode>General</c:formatCode>
                <c:ptCount val="5"/>
                <c:pt idx="0">
                  <c:v>15.9</c:v>
                </c:pt>
                <c:pt idx="1">
                  <c:v>0</c:v>
                </c:pt>
                <c:pt idx="2">
                  <c:v>0</c:v>
                </c:pt>
                <c:pt idx="3">
                  <c:v>0</c:v>
                </c:pt>
                <c:pt idx="4">
                  <c:v>0</c:v>
                </c:pt>
              </c:numCache>
            </c:numRef>
          </c:val>
        </c:ser>
        <c:dLbls>
          <c:showLegendKey val="0"/>
          <c:showVal val="0"/>
          <c:showCatName val="0"/>
          <c:showSerName val="0"/>
          <c:showPercent val="0"/>
          <c:showBubbleSize val="0"/>
        </c:dLbls>
        <c:gapWidth val="150"/>
        <c:shape val="box"/>
        <c:axId val="278305264"/>
        <c:axId val="278305656"/>
        <c:axId val="0"/>
      </c:bar3DChart>
      <c:catAx>
        <c:axId val="278305264"/>
        <c:scaling>
          <c:orientation val="minMax"/>
        </c:scaling>
        <c:delete val="0"/>
        <c:axPos val="b"/>
        <c:numFmt formatCode="General" sourceLinked="0"/>
        <c:majorTickMark val="out"/>
        <c:minorTickMark val="none"/>
        <c:tickLblPos val="nextTo"/>
        <c:crossAx val="278305656"/>
        <c:crosses val="autoZero"/>
        <c:auto val="1"/>
        <c:lblAlgn val="ctr"/>
        <c:lblOffset val="100"/>
        <c:noMultiLvlLbl val="0"/>
      </c:catAx>
      <c:valAx>
        <c:axId val="278305656"/>
        <c:scaling>
          <c:orientation val="minMax"/>
        </c:scaling>
        <c:delete val="0"/>
        <c:axPos val="l"/>
        <c:majorGridlines/>
        <c:numFmt formatCode="General" sourceLinked="1"/>
        <c:majorTickMark val="out"/>
        <c:minorTickMark val="none"/>
        <c:tickLblPos val="nextTo"/>
        <c:crossAx val="278305264"/>
        <c:crosses val="autoZero"/>
        <c:crossBetween val="between"/>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latin typeface="Times New Roman" pitchFamily="18" charset="0"/>
                <a:cs typeface="Times New Roman" pitchFamily="18" charset="0"/>
              </a:defRPr>
            </a:pPr>
            <a:r>
              <a:rPr lang="ru-RU" dirty="0" smtClean="0"/>
              <a:t>                         Распределение </a:t>
            </a:r>
            <a:r>
              <a:rPr lang="ru-RU" dirty="0"/>
              <a:t>расходов</a:t>
            </a:r>
          </a:p>
        </c:rich>
      </c:tx>
      <c:layout>
        <c:manualLayout>
          <c:xMode val="edge"/>
          <c:yMode val="edge"/>
          <c:x val="2.3392067548050215E-2"/>
          <c:y val="1.0248530586548581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5170420960456303E-2"/>
          <c:y val="0.12681439788343929"/>
          <c:w val="0.54072509969667792"/>
          <c:h val="0.74931418326158461"/>
        </c:manualLayout>
      </c:layout>
      <c:pie3DChart>
        <c:varyColors val="1"/>
        <c:ser>
          <c:idx val="0"/>
          <c:order val="0"/>
          <c:tx>
            <c:strRef>
              <c:f>Лист1!$B$1</c:f>
              <c:strCache>
                <c:ptCount val="1"/>
                <c:pt idx="0">
                  <c:v>Распределение расходов</c:v>
                </c:pt>
              </c:strCache>
            </c:strRef>
          </c:tx>
          <c:explosion val="30"/>
          <c:dPt>
            <c:idx val="0"/>
            <c:bubble3D val="0"/>
            <c:spPr>
              <a:solidFill>
                <a:srgbClr val="00B0F0"/>
              </a:solidFill>
            </c:spPr>
          </c:dPt>
          <c:dPt>
            <c:idx val="1"/>
            <c:bubble3D val="0"/>
            <c:spPr>
              <a:solidFill>
                <a:srgbClr val="0000FF"/>
              </a:solidFill>
            </c:spPr>
          </c:dPt>
          <c:dPt>
            <c:idx val="2"/>
            <c:bubble3D val="0"/>
            <c:spPr>
              <a:solidFill>
                <a:srgbClr val="D919B4"/>
              </a:solidFill>
            </c:spPr>
          </c:dPt>
          <c:dPt>
            <c:idx val="3"/>
            <c:bubble3D val="0"/>
            <c:spPr>
              <a:solidFill>
                <a:srgbClr val="FF0000"/>
              </a:solidFill>
            </c:spPr>
          </c:dPt>
          <c:dPt>
            <c:idx val="4"/>
            <c:bubble3D val="0"/>
            <c:spPr>
              <a:solidFill>
                <a:srgbClr val="009900"/>
              </a:solidFill>
            </c:spPr>
          </c:dPt>
          <c:dPt>
            <c:idx val="5"/>
            <c:bubble3D val="0"/>
            <c:spPr>
              <a:solidFill>
                <a:srgbClr val="FF3300"/>
              </a:solidFill>
            </c:spPr>
          </c:dPt>
          <c:dPt>
            <c:idx val="6"/>
            <c:bubble3D val="0"/>
            <c:spPr>
              <a:solidFill>
                <a:schemeClr val="accent2">
                  <a:lumMod val="75000"/>
                </a:schemeClr>
              </a:solidFill>
            </c:spPr>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Лист1!$A$2:$A$9</c:f>
              <c:strCache>
                <c:ptCount val="8"/>
                <c:pt idx="0">
                  <c:v>Общегосударственные вопросы 49,6 млн.руб.</c:v>
                </c:pt>
                <c:pt idx="1">
                  <c:v>Национальная экономика 7,8 млн.руб.</c:v>
                </c:pt>
                <c:pt idx="2">
                  <c:v>Жилищно-коммунальное хозяйство 8,9 млн.руб.</c:v>
                </c:pt>
                <c:pt idx="3">
                  <c:v>Образование 178,2 млн.руб.</c:v>
                </c:pt>
                <c:pt idx="4">
                  <c:v>Культура 12,6 млн.руб.</c:v>
                </c:pt>
                <c:pt idx="5">
                  <c:v>Социальная политика 2,8 млн.руб.</c:v>
                </c:pt>
                <c:pt idx="6">
                  <c:v>Физическая культура и спорт 0,5 млн.руб.</c:v>
                </c:pt>
                <c:pt idx="7">
                  <c:v>Национальная безопасность и правоохранительная деятельность 0,1 млн.руб.</c:v>
                </c:pt>
              </c:strCache>
            </c:strRef>
          </c:cat>
          <c:val>
            <c:numRef>
              <c:f>Лист1!$B$2:$B$9</c:f>
              <c:numCache>
                <c:formatCode>0.0</c:formatCode>
                <c:ptCount val="8"/>
                <c:pt idx="0">
                  <c:v>19</c:v>
                </c:pt>
                <c:pt idx="1">
                  <c:v>3</c:v>
                </c:pt>
                <c:pt idx="2">
                  <c:v>3.4</c:v>
                </c:pt>
                <c:pt idx="3">
                  <c:v>68.400000000000006</c:v>
                </c:pt>
                <c:pt idx="4">
                  <c:v>4.8</c:v>
                </c:pt>
                <c:pt idx="5">
                  <c:v>1.1000000000000001</c:v>
                </c:pt>
                <c:pt idx="6">
                  <c:v>0.2</c:v>
                </c:pt>
                <c:pt idx="7">
                  <c:v>0.1</c:v>
                </c:pt>
              </c:numCache>
            </c:numRef>
          </c:val>
        </c:ser>
        <c:dLbls>
          <c:showLegendKey val="0"/>
          <c:showVal val="0"/>
          <c:showCatName val="0"/>
          <c:showSerName val="0"/>
          <c:showPercent val="1"/>
          <c:showBubbleSize val="0"/>
          <c:showLeaderLines val="0"/>
        </c:dLbls>
      </c:pie3DChart>
      <c:spPr>
        <a:solidFill>
          <a:schemeClr val="accent6">
            <a:lumMod val="20000"/>
            <a:lumOff val="80000"/>
          </a:schemeClr>
        </a:solidFill>
      </c:spPr>
    </c:plotArea>
    <c:legend>
      <c:legendPos val="r"/>
      <c:legendEntry>
        <c:idx val="6"/>
        <c:txPr>
          <a:bodyPr anchor="t"/>
          <a:lstStyle/>
          <a:p>
            <a:pPr>
              <a:lnSpc>
                <a:spcPct val="90000"/>
              </a:lnSpc>
              <a:defRPr sz="1800" baseline="0">
                <a:latin typeface="Times New Roman" pitchFamily="18" charset="0"/>
                <a:cs typeface="Times New Roman" pitchFamily="18" charset="0"/>
              </a:defRPr>
            </a:pPr>
            <a:endParaRPr lang="ru-RU"/>
          </a:p>
        </c:txPr>
      </c:legendEntry>
      <c:legendEntry>
        <c:idx val="7"/>
        <c:txPr>
          <a:bodyPr anchor="t"/>
          <a:lstStyle/>
          <a:p>
            <a:pPr>
              <a:lnSpc>
                <a:spcPct val="90000"/>
              </a:lnSpc>
              <a:defRPr sz="1700" baseline="0">
                <a:latin typeface="Times New Roman" pitchFamily="18" charset="0"/>
                <a:cs typeface="Times New Roman" pitchFamily="18" charset="0"/>
              </a:defRPr>
            </a:pPr>
            <a:endParaRPr lang="ru-RU"/>
          </a:p>
        </c:txPr>
      </c:legendEntry>
      <c:layout>
        <c:manualLayout>
          <c:xMode val="edge"/>
          <c:yMode val="edge"/>
          <c:x val="0.61682730775547778"/>
          <c:y val="1.2578867205969362E-2"/>
          <c:w val="0.38177835796022663"/>
          <c:h val="0.9853702732291969"/>
        </c:manualLayout>
      </c:layout>
      <c:overlay val="0"/>
      <c:txPr>
        <a:bodyPr anchor="t"/>
        <a:lstStyle/>
        <a:p>
          <a:pPr>
            <a:lnSpc>
              <a:spcPct val="90000"/>
            </a:lnSpc>
            <a:defRPr>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1F7A1-E14A-409D-B506-E9C2CACDB968}" type="datetimeFigureOut">
              <a:rPr lang="ru-RU" smtClean="0"/>
              <a:pPr/>
              <a:t>09.06.2017</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1703E-FE31-4B25-AF4C-20120BAD0363}" type="slidenum">
              <a:rPr lang="ru-RU" smtClean="0"/>
              <a:pPr/>
              <a:t>‹#›</a:t>
            </a:fld>
            <a:endParaRPr lang="ru-RU" dirty="0"/>
          </a:p>
        </p:txBody>
      </p:sp>
    </p:spTree>
    <p:extLst>
      <p:ext uri="{BB962C8B-B14F-4D97-AF65-F5344CB8AC3E}">
        <p14:creationId xmlns:p14="http://schemas.microsoft.com/office/powerpoint/2010/main" val="266573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p:spPr>
      </p:sp>
      <p:sp>
        <p:nvSpPr>
          <p:cNvPr id="2048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20484" name="Номер слайда 3"/>
          <p:cNvSpPr>
            <a:spLocks noGrp="1"/>
          </p:cNvSpPr>
          <p:nvPr>
            <p:ph type="sldNum" sz="quarter" idx="5"/>
          </p:nvPr>
        </p:nvSpPr>
        <p:spPr bwMode="auto">
          <a:noFill/>
          <a:ln>
            <a:miter lim="800000"/>
            <a:headEnd/>
            <a:tailEnd/>
          </a:ln>
        </p:spPr>
        <p:txBody>
          <a:bodyPr/>
          <a:lstStyle/>
          <a:p>
            <a:fld id="{415334CA-BA1D-408B-AB6A-4A894E14A48D}" type="slidenum">
              <a:rPr lang="ru-RU"/>
              <a:pPr/>
              <a:t>8</a:t>
            </a:fld>
            <a:endParaRPr lang="ru-RU"/>
          </a:p>
        </p:txBody>
      </p:sp>
    </p:spTree>
    <p:extLst>
      <p:ext uri="{BB962C8B-B14F-4D97-AF65-F5344CB8AC3E}">
        <p14:creationId xmlns:p14="http://schemas.microsoft.com/office/powerpoint/2010/main" val="379745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b="1" dirty="0" smtClean="0"/>
              <a:t>Слайд №4</a:t>
            </a:r>
            <a:endParaRPr lang="ru-RU" sz="1400" b="1" dirty="0"/>
          </a:p>
        </p:txBody>
      </p:sp>
      <p:sp>
        <p:nvSpPr>
          <p:cNvPr id="4" name="Номер слайда 3"/>
          <p:cNvSpPr>
            <a:spLocks noGrp="1"/>
          </p:cNvSpPr>
          <p:nvPr>
            <p:ph type="sldNum" sz="quarter" idx="10"/>
          </p:nvPr>
        </p:nvSpPr>
        <p:spPr/>
        <p:txBody>
          <a:bodyPr/>
          <a:lstStyle/>
          <a:p>
            <a:fld id="{2CA40D93-7E5E-42A1-AFF5-D43D194FE621}" type="slidenum">
              <a:rPr lang="ru-RU" smtClean="0"/>
              <a:pPr/>
              <a:t>13</a:t>
            </a:fld>
            <a:endParaRPr lang="ru-RU"/>
          </a:p>
        </p:txBody>
      </p:sp>
    </p:spTree>
    <p:extLst>
      <p:ext uri="{BB962C8B-B14F-4D97-AF65-F5344CB8AC3E}">
        <p14:creationId xmlns:p14="http://schemas.microsoft.com/office/powerpoint/2010/main" val="146932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b="1" dirty="0" smtClean="0">
                <a:solidFill>
                  <a:schemeClr val="accent4">
                    <a:lumMod val="75000"/>
                  </a:schemeClr>
                </a:solidFill>
              </a:rPr>
              <a:t>Слайд №5</a:t>
            </a:r>
            <a:endParaRPr lang="ru-RU" sz="1400" b="1" dirty="0">
              <a:solidFill>
                <a:schemeClr val="accent4">
                  <a:lumMod val="75000"/>
                </a:schemeClr>
              </a:solidFill>
            </a:endParaRPr>
          </a:p>
        </p:txBody>
      </p:sp>
      <p:sp>
        <p:nvSpPr>
          <p:cNvPr id="4" name="Номер слайда 3"/>
          <p:cNvSpPr>
            <a:spLocks noGrp="1"/>
          </p:cNvSpPr>
          <p:nvPr>
            <p:ph type="sldNum" sz="quarter" idx="10"/>
          </p:nvPr>
        </p:nvSpPr>
        <p:spPr/>
        <p:txBody>
          <a:bodyPr/>
          <a:lstStyle/>
          <a:p>
            <a:fld id="{2CA40D93-7E5E-42A1-AFF5-D43D194FE621}" type="slidenum">
              <a:rPr lang="ru-RU" smtClean="0"/>
              <a:pPr/>
              <a:t>14</a:t>
            </a:fld>
            <a:endParaRPr lang="ru-RU"/>
          </a:p>
        </p:txBody>
      </p:sp>
    </p:spTree>
    <p:extLst>
      <p:ext uri="{BB962C8B-B14F-4D97-AF65-F5344CB8AC3E}">
        <p14:creationId xmlns:p14="http://schemas.microsoft.com/office/powerpoint/2010/main" val="218340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Слайд №7</a:t>
            </a:r>
            <a:endParaRPr lang="ru-RU" b="1" dirty="0"/>
          </a:p>
        </p:txBody>
      </p:sp>
      <p:sp>
        <p:nvSpPr>
          <p:cNvPr id="4" name="Номер слайда 3"/>
          <p:cNvSpPr>
            <a:spLocks noGrp="1"/>
          </p:cNvSpPr>
          <p:nvPr>
            <p:ph type="sldNum" sz="quarter" idx="10"/>
          </p:nvPr>
        </p:nvSpPr>
        <p:spPr/>
        <p:txBody>
          <a:bodyPr/>
          <a:lstStyle/>
          <a:p>
            <a:fld id="{2CA40D93-7E5E-42A1-AFF5-D43D194FE621}" type="slidenum">
              <a:rPr lang="ru-RU" smtClean="0"/>
              <a:pPr/>
              <a:t>17</a:t>
            </a:fld>
            <a:endParaRPr lang="ru-RU"/>
          </a:p>
        </p:txBody>
      </p:sp>
    </p:spTree>
    <p:extLst>
      <p:ext uri="{BB962C8B-B14F-4D97-AF65-F5344CB8AC3E}">
        <p14:creationId xmlns:p14="http://schemas.microsoft.com/office/powerpoint/2010/main" val="29943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b="1" dirty="0" smtClean="0"/>
              <a:t>Слайд №9</a:t>
            </a:r>
          </a:p>
          <a:p>
            <a:endParaRPr lang="ru-RU" sz="1400" b="1" dirty="0"/>
          </a:p>
        </p:txBody>
      </p:sp>
      <p:sp>
        <p:nvSpPr>
          <p:cNvPr id="4" name="Номер слайда 3"/>
          <p:cNvSpPr>
            <a:spLocks noGrp="1"/>
          </p:cNvSpPr>
          <p:nvPr>
            <p:ph type="sldNum" sz="quarter" idx="10"/>
          </p:nvPr>
        </p:nvSpPr>
        <p:spPr/>
        <p:txBody>
          <a:bodyPr/>
          <a:lstStyle/>
          <a:p>
            <a:fld id="{2CA40D93-7E5E-42A1-AFF5-D43D194FE621}" type="slidenum">
              <a:rPr lang="ru-RU" smtClean="0"/>
              <a:pPr/>
              <a:t>19</a:t>
            </a:fld>
            <a:endParaRPr lang="ru-RU"/>
          </a:p>
        </p:txBody>
      </p:sp>
    </p:spTree>
    <p:extLst>
      <p:ext uri="{BB962C8B-B14F-4D97-AF65-F5344CB8AC3E}">
        <p14:creationId xmlns:p14="http://schemas.microsoft.com/office/powerpoint/2010/main" val="42095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271703E-FE31-4B25-AF4C-20120BAD0363}" type="slidenum">
              <a:rPr lang="ru-RU" smtClean="0"/>
              <a:pPr/>
              <a:t>21</a:t>
            </a:fld>
            <a:endParaRPr lang="ru-RU"/>
          </a:p>
        </p:txBody>
      </p:sp>
    </p:spTree>
    <p:extLst>
      <p:ext uri="{BB962C8B-B14F-4D97-AF65-F5344CB8AC3E}">
        <p14:creationId xmlns:p14="http://schemas.microsoft.com/office/powerpoint/2010/main" val="156378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txBox="1">
            <a:spLocks noGrp="1" noRot="1" noChangeAspect="1" noChangeArrowheads="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5122" name="Rectangle 2"/>
          <p:cNvSpPr txBox="1">
            <a:spLocks noGrp="1" noChangeArrowheads="1"/>
          </p:cNvSpPr>
          <p:nvPr>
            <p:ph type="body" idx="1"/>
          </p:nvPr>
        </p:nvSpPr>
        <p:spPr bwMode="auto">
          <a:xfrm>
            <a:off x="1061392" y="4350019"/>
            <a:ext cx="4740978" cy="3513685"/>
          </a:xfrm>
          <a:prstGeom prst="rect">
            <a:avLst/>
          </a:prstGeom>
          <a:noFill/>
          <a:ln cap="flat">
            <a:round/>
            <a:headEnd/>
            <a:tailEnd/>
          </a:ln>
        </p:spPr>
        <p:txBody>
          <a:bodyPr wrap="none" anchor="ctr"/>
          <a:lstStyle/>
          <a:p>
            <a:endParaRPr lang="ru-RU"/>
          </a:p>
        </p:txBody>
      </p:sp>
    </p:spTree>
    <p:extLst>
      <p:ext uri="{BB962C8B-B14F-4D97-AF65-F5344CB8AC3E}">
        <p14:creationId xmlns:p14="http://schemas.microsoft.com/office/powerpoint/2010/main" val="277702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271703E-FE31-4B25-AF4C-20120BAD0363}" type="slidenum">
              <a:rPr lang="ru-RU" smtClean="0"/>
              <a:pPr/>
              <a:t>37</a:t>
            </a:fld>
            <a:endParaRPr lang="ru-RU"/>
          </a:p>
        </p:txBody>
      </p:sp>
    </p:spTree>
    <p:extLst>
      <p:ext uri="{BB962C8B-B14F-4D97-AF65-F5344CB8AC3E}">
        <p14:creationId xmlns:p14="http://schemas.microsoft.com/office/powerpoint/2010/main" val="300983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72481" y="504053"/>
            <a:ext cx="7807680" cy="114348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72480" y="1906761"/>
            <a:ext cx="3834720" cy="208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5441" y="1906761"/>
            <a:ext cx="3834720" cy="208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72480" y="4134674"/>
            <a:ext cx="3834720" cy="2091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5441" y="4134674"/>
            <a:ext cx="3834720" cy="2091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09.06.2017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hyperlink" Target="mailto:finotdel.uzha@mail.ru" TargetMode="External"/><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hyperlink" Target="http://yuzha.r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1\Desktop\Презентации бюджета и отчетов\фото адм\P1000228.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4" name="Заголовок 3"/>
          <p:cNvSpPr>
            <a:spLocks noGrp="1"/>
          </p:cNvSpPr>
          <p:nvPr>
            <p:ph type="title"/>
          </p:nvPr>
        </p:nvSpPr>
        <p:spPr>
          <a:xfrm>
            <a:off x="457200" y="188640"/>
            <a:ext cx="8686800" cy="6192688"/>
          </a:xfrm>
        </p:spPr>
        <p:txBody>
          <a:bodyPr>
            <a:normAutofit/>
          </a:bodyPr>
          <a:lstStyle/>
          <a:p>
            <a:r>
              <a:rPr lang="ru-RU" dirty="0" smtClean="0"/>
              <a:t/>
            </a:r>
            <a:br>
              <a:rPr lang="ru-RU" dirty="0" smtClean="0"/>
            </a:br>
            <a:r>
              <a:rPr lang="ru-RU" dirty="0" smtClean="0"/>
              <a:t> </a:t>
            </a:r>
            <a:r>
              <a:rPr lang="ru-RU" sz="4000" b="1" dirty="0" smtClean="0">
                <a:solidFill>
                  <a:srgbClr val="FF0000"/>
                </a:solidFill>
                <a:latin typeface="Times New Roman" pitchFamily="18" charset="0"/>
                <a:cs typeface="Times New Roman" pitchFamily="18" charset="0"/>
              </a:rPr>
              <a:t>БЮДЖЕТ ДЛЯ ГРАЖДАН </a:t>
            </a: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smtClean="0">
                <a:solidFill>
                  <a:srgbClr val="FF0000"/>
                </a:solidFill>
                <a:latin typeface="Times New Roman" pitchFamily="18" charset="0"/>
                <a:cs typeface="Times New Roman" pitchFamily="18" charset="0"/>
              </a:rPr>
              <a:t>к Решению Совета Южского муниципального района от 26.12.2016 № 105 «О  бюджете Южского муниципального района на 2017 год и на плановый период 2018 и 2019 годов» </a:t>
            </a:r>
            <a:br>
              <a:rPr lang="ru-RU" sz="4000" b="1" dirty="0" smtClean="0">
                <a:solidFill>
                  <a:srgbClr val="FF0000"/>
                </a:solidFill>
                <a:latin typeface="Times New Roman" pitchFamily="18" charset="0"/>
                <a:cs typeface="Times New Roman" pitchFamily="18" charset="0"/>
              </a:rPr>
            </a:br>
            <a:r>
              <a:rPr lang="ru-RU" sz="4000" b="1" dirty="0" smtClean="0">
                <a:solidFill>
                  <a:srgbClr val="FF0000"/>
                </a:solidFill>
                <a:latin typeface="Times New Roman" pitchFamily="18" charset="0"/>
                <a:cs typeface="Times New Roman" pitchFamily="18" charset="0"/>
              </a:rPr>
              <a:t/>
            </a:r>
            <a:br>
              <a:rPr lang="ru-RU" sz="40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Южа 2016</a:t>
            </a:r>
            <a:endParaRPr lang="ru-RU" sz="4000" b="1" dirty="0">
              <a:solidFill>
                <a:srgbClr val="FF0000"/>
              </a:solidFill>
              <a:latin typeface="Times New Roman" pitchFamily="18" charset="0"/>
              <a:cs typeface="Times New Roman" pitchFamily="18" charset="0"/>
            </a:endParaRPr>
          </a:p>
        </p:txBody>
      </p:sp>
      <p:pic>
        <p:nvPicPr>
          <p:cNvPr id="1027" name="Picture 3" descr="C:\Users\1\Desktop\Презентации бюджета и отчетов\фото адм\37.png"/>
          <p:cNvPicPr>
            <a:picLocks noChangeAspect="1" noChangeArrowheads="1"/>
          </p:cNvPicPr>
          <p:nvPr/>
        </p:nvPicPr>
        <p:blipFill>
          <a:blip r:embed="rId3" cstate="print"/>
          <a:srcRect/>
          <a:stretch>
            <a:fillRect/>
          </a:stretch>
        </p:blipFill>
        <p:spPr bwMode="auto">
          <a:xfrm>
            <a:off x="179512" y="188640"/>
            <a:ext cx="1368152" cy="172819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96752"/>
          </a:xfrm>
        </p:spPr>
        <p:style>
          <a:lnRef idx="1">
            <a:schemeClr val="accent2"/>
          </a:lnRef>
          <a:fillRef idx="2">
            <a:schemeClr val="accent2"/>
          </a:fillRef>
          <a:effectRef idx="1">
            <a:schemeClr val="accent2"/>
          </a:effectRef>
          <a:fontRef idx="minor">
            <a:schemeClr val="dk1"/>
          </a:fontRef>
        </p:style>
        <p:txBody>
          <a:bodyPr>
            <a:normAutofit/>
          </a:bodyPr>
          <a:lstStyle/>
          <a:p>
            <a:r>
              <a:rPr lang="ru-RU" sz="3200" b="1" dirty="0" smtClean="0">
                <a:latin typeface="Times New Roman" pitchFamily="18" charset="0"/>
                <a:cs typeface="Times New Roman" pitchFamily="18" charset="0"/>
              </a:rPr>
              <a:t>Основные характеристики бюджета </a:t>
            </a:r>
            <a:r>
              <a:rPr lang="ru-RU" sz="3200" b="1" dirty="0" err="1" smtClean="0">
                <a:latin typeface="Times New Roman" pitchFamily="18" charset="0"/>
                <a:cs typeface="Times New Roman" pitchFamily="18" charset="0"/>
              </a:rPr>
              <a:t>Южского</a:t>
            </a:r>
            <a:r>
              <a:rPr lang="ru-RU" sz="3200" b="1" dirty="0" smtClean="0">
                <a:latin typeface="Times New Roman" pitchFamily="18" charset="0"/>
                <a:cs typeface="Times New Roman" pitchFamily="18" charset="0"/>
              </a:rPr>
              <a:t> муниципального района в 2015-2019 годах</a:t>
            </a:r>
            <a:endParaRPr lang="ru-RU" sz="3200" b="1"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5126188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428604"/>
            <a:ext cx="8229600" cy="989034"/>
          </a:xfrm>
        </p:spPr>
        <p:txBody>
          <a:bodyPr>
            <a:normAutofit fontScale="90000"/>
          </a:bodyPr>
          <a:lstStyle/>
          <a:p>
            <a:r>
              <a:rPr lang="ru-RU" sz="3100" dirty="0" smtClean="0">
                <a:solidFill>
                  <a:srgbClr val="0070C0"/>
                </a:solidFill>
                <a:latin typeface="Times New Roman" pitchFamily="18" charset="0"/>
                <a:cs typeface="Times New Roman" pitchFamily="18" charset="0"/>
              </a:rPr>
              <a:t>ОСНОВНЫЕ ХАРАКТЕРИСТИКИ БЮДЖЕТА ЮЖСКОГО МУНИЦИПАЛЬНОГО РАЙОНА НА 2017 - 2019 ГОДЫ</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(млн. руб.)</a:t>
            </a:r>
            <a:endParaRPr lang="ru-RU" sz="2200" dirty="0">
              <a:latin typeface="Times New Roman" pitchFamily="18" charset="0"/>
              <a:cs typeface="Times New Roman" pitchFamily="18" charset="0"/>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val="3244601161"/>
              </p:ext>
            </p:extLst>
          </p:nvPr>
        </p:nvGraphicFramePr>
        <p:xfrm>
          <a:off x="457200" y="1857364"/>
          <a:ext cx="8229600" cy="4643471"/>
        </p:xfrm>
        <a:graphic>
          <a:graphicData uri="http://schemas.openxmlformats.org/drawingml/2006/table">
            <a:tbl>
              <a:tblPr firstRow="1" bandRow="1">
                <a:tableStyleId>{5C22544A-7EE6-4342-B048-85BDC9FD1C3A}</a:tableStyleId>
              </a:tblPr>
              <a:tblGrid>
                <a:gridCol w="2257412"/>
                <a:gridCol w="2000264"/>
                <a:gridCol w="2143140"/>
                <a:gridCol w="1828784"/>
              </a:tblGrid>
              <a:tr h="749608">
                <a:tc>
                  <a:txBody>
                    <a:bodyPr/>
                    <a:lstStyle/>
                    <a:p>
                      <a:pPr algn="ct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2017 год</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2018 год</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2019 год</a:t>
                      </a:r>
                      <a:endParaRPr lang="ru-RU" sz="3200" dirty="0">
                        <a:latin typeface="Times New Roman" pitchFamily="18" charset="0"/>
                        <a:cs typeface="Times New Roman" pitchFamily="18" charset="0"/>
                      </a:endParaRPr>
                    </a:p>
                  </a:txBody>
                  <a:tcPr/>
                </a:tc>
              </a:tr>
              <a:tr h="633010">
                <a:tc>
                  <a:txBody>
                    <a:bodyPr/>
                    <a:lstStyle/>
                    <a:p>
                      <a:pPr algn="ctr"/>
                      <a:endParaRPr lang="ru-RU" sz="3200">
                        <a:latin typeface="Times New Roman" pitchFamily="18" charset="0"/>
                        <a:cs typeface="Times New Roman" pitchFamily="18" charset="0"/>
                      </a:endParaRPr>
                    </a:p>
                  </a:txBody>
                  <a:tcPr/>
                </a:tc>
                <a:tc>
                  <a:txBody>
                    <a:bodyPr/>
                    <a:lstStyle/>
                    <a:p>
                      <a:pPr algn="ctr"/>
                      <a:endParaRPr lang="ru-RU" sz="3200" dirty="0">
                        <a:latin typeface="Times New Roman" pitchFamily="18" charset="0"/>
                        <a:cs typeface="Times New Roman" pitchFamily="18" charset="0"/>
                      </a:endParaRPr>
                    </a:p>
                  </a:txBody>
                  <a:tcPr/>
                </a:tc>
                <a:tc>
                  <a:txBody>
                    <a:bodyPr/>
                    <a:lstStyle/>
                    <a:p>
                      <a:pPr algn="ctr"/>
                      <a:r>
                        <a:rPr lang="ru-RU" sz="2400" dirty="0" smtClean="0">
                          <a:latin typeface="Times New Roman" pitchFamily="18" charset="0"/>
                          <a:cs typeface="Times New Roman" pitchFamily="18" charset="0"/>
                        </a:rPr>
                        <a:t>(прогноз)</a:t>
                      </a:r>
                      <a:endParaRPr lang="ru-RU" sz="2400" dirty="0">
                        <a:latin typeface="Times New Roman" pitchFamily="18" charset="0"/>
                        <a:cs typeface="Times New Roman" pitchFamily="18" charset="0"/>
                      </a:endParaRPr>
                    </a:p>
                  </a:txBody>
                  <a:tcPr/>
                </a:tc>
                <a:tc>
                  <a:txBody>
                    <a:bodyPr/>
                    <a:lstStyle/>
                    <a:p>
                      <a:pPr algn="ctr"/>
                      <a:endParaRPr lang="ru-RU" sz="3200" dirty="0">
                        <a:latin typeface="Times New Roman" pitchFamily="18" charset="0"/>
                        <a:cs typeface="Times New Roman" pitchFamily="18" charset="0"/>
                      </a:endParaRPr>
                    </a:p>
                  </a:txBody>
                  <a:tcPr/>
                </a:tc>
              </a:tr>
              <a:tr h="1086951">
                <a:tc>
                  <a:txBody>
                    <a:bodyPr/>
                    <a:lstStyle/>
                    <a:p>
                      <a:pPr algn="ctr"/>
                      <a:r>
                        <a:rPr lang="ru-RU" sz="3200" dirty="0" smtClean="0">
                          <a:latin typeface="Times New Roman" pitchFamily="18" charset="0"/>
                          <a:cs typeface="Times New Roman" pitchFamily="18" charset="0"/>
                        </a:rPr>
                        <a:t>ДОХОДЫ</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260,6</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253,4</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254,4</a:t>
                      </a:r>
                      <a:endParaRPr lang="ru-RU" sz="3200" dirty="0">
                        <a:latin typeface="Times New Roman" pitchFamily="18" charset="0"/>
                        <a:cs typeface="Times New Roman" pitchFamily="18" charset="0"/>
                      </a:endParaRPr>
                    </a:p>
                  </a:txBody>
                  <a:tcPr/>
                </a:tc>
              </a:tr>
              <a:tr h="1086951">
                <a:tc>
                  <a:txBody>
                    <a:bodyPr/>
                    <a:lstStyle/>
                    <a:p>
                      <a:pPr algn="ctr"/>
                      <a:r>
                        <a:rPr lang="ru-RU" sz="3200" dirty="0" smtClean="0">
                          <a:latin typeface="Times New Roman" pitchFamily="18" charset="0"/>
                          <a:cs typeface="Times New Roman" pitchFamily="18" charset="0"/>
                        </a:rPr>
                        <a:t>РАСХОДЫ</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260,6</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253,4</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254,4</a:t>
                      </a:r>
                      <a:endParaRPr lang="ru-RU" sz="3200" dirty="0">
                        <a:latin typeface="Times New Roman" pitchFamily="18" charset="0"/>
                        <a:cs typeface="Times New Roman" pitchFamily="18" charset="0"/>
                      </a:endParaRPr>
                    </a:p>
                  </a:txBody>
                  <a:tcPr/>
                </a:tc>
              </a:tr>
              <a:tr h="1086951">
                <a:tc>
                  <a:txBody>
                    <a:bodyPr/>
                    <a:lstStyle/>
                    <a:p>
                      <a:pPr algn="ctr"/>
                      <a:r>
                        <a:rPr lang="ru-RU" sz="3200" dirty="0" smtClean="0">
                          <a:latin typeface="Times New Roman" pitchFamily="18" charset="0"/>
                          <a:cs typeface="Times New Roman" pitchFamily="18" charset="0"/>
                        </a:rPr>
                        <a:t>ДЕФИЦИТ</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0</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0</a:t>
                      </a:r>
                      <a:endParaRPr lang="ru-RU" sz="3200" dirty="0">
                        <a:latin typeface="Times New Roman" pitchFamily="18" charset="0"/>
                        <a:cs typeface="Times New Roman" pitchFamily="18" charset="0"/>
                      </a:endParaRPr>
                    </a:p>
                  </a:txBody>
                  <a:tcPr/>
                </a:tc>
                <a:tc>
                  <a:txBody>
                    <a:bodyPr/>
                    <a:lstStyle/>
                    <a:p>
                      <a:pPr algn="ctr"/>
                      <a:r>
                        <a:rPr lang="ru-RU" sz="3200" dirty="0" smtClean="0">
                          <a:latin typeface="Times New Roman" pitchFamily="18" charset="0"/>
                          <a:cs typeface="Times New Roman" pitchFamily="18" charset="0"/>
                        </a:rPr>
                        <a:t>0</a:t>
                      </a:r>
                      <a:endParaRPr lang="ru-RU" sz="3200" dirty="0">
                        <a:latin typeface="Times New Roman" pitchFamily="18" charset="0"/>
                        <a:cs typeface="Times New Roman" pitchFamily="18" charset="0"/>
                      </a:endParaRPr>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143008"/>
          </a:xfrm>
        </p:spPr>
        <p:style>
          <a:lnRef idx="1">
            <a:schemeClr val="accent4"/>
          </a:lnRef>
          <a:fillRef idx="2">
            <a:schemeClr val="accent4"/>
          </a:fillRef>
          <a:effectRef idx="1">
            <a:schemeClr val="accent4"/>
          </a:effectRef>
          <a:fontRef idx="minor">
            <a:schemeClr val="dk1"/>
          </a:fontRef>
        </p:style>
        <p:txBody>
          <a:bodyPr>
            <a:normAutofit/>
          </a:bodyPr>
          <a:lstStyle/>
          <a:p>
            <a:r>
              <a:rPr lang="ru-RU" sz="2700" dirty="0" smtClean="0">
                <a:latin typeface="Times New Roman" pitchFamily="18" charset="0"/>
                <a:cs typeface="Times New Roman" pitchFamily="18" charset="0"/>
              </a:rPr>
              <a:t>СТРУКТУРА ДОХОДОВ БЮДЖЕТА В 2017 ГОДУ </a:t>
            </a:r>
            <a:endParaRPr lang="ru-RU" sz="2700" dirty="0">
              <a:latin typeface="Times New Roman" pitchFamily="18" charset="0"/>
              <a:cs typeface="Times New Roman" pitchFamily="18" charset="0"/>
            </a:endParaRPr>
          </a:p>
        </p:txBody>
      </p:sp>
      <p:sp>
        <p:nvSpPr>
          <p:cNvPr id="3" name="Содержимое 2"/>
          <p:cNvSpPr>
            <a:spLocks noGrp="1"/>
          </p:cNvSpPr>
          <p:nvPr>
            <p:ph sz="half" idx="1"/>
          </p:nvPr>
        </p:nvSpPr>
        <p:spPr>
          <a:xfrm>
            <a:off x="476799" y="1309107"/>
            <a:ext cx="2643206" cy="3071834"/>
          </a:xfrm>
        </p:spPr>
        <p:style>
          <a:lnRef idx="1">
            <a:schemeClr val="accent2"/>
          </a:lnRef>
          <a:fillRef idx="3">
            <a:schemeClr val="accent2"/>
          </a:fillRef>
          <a:effectRef idx="2">
            <a:schemeClr val="accent2"/>
          </a:effectRef>
          <a:fontRef idx="minor">
            <a:schemeClr val="lt1"/>
          </a:fontRef>
        </p:style>
        <p:txBody>
          <a:bodyPr>
            <a:normAutofit fontScale="47500" lnSpcReduction="20000"/>
          </a:bodyPr>
          <a:lstStyle/>
          <a:p>
            <a:pPr algn="ctr">
              <a:buNone/>
            </a:pPr>
            <a:r>
              <a:rPr lang="ru-RU" sz="2700" b="1" dirty="0" smtClean="0">
                <a:solidFill>
                  <a:schemeClr val="tx2">
                    <a:lumMod val="75000"/>
                  </a:schemeClr>
                </a:solidFill>
                <a:latin typeface="Times New Roman" pitchFamily="18" charset="0"/>
                <a:cs typeface="Times New Roman" pitchFamily="18" charset="0"/>
              </a:rPr>
              <a:t>      </a:t>
            </a:r>
          </a:p>
          <a:p>
            <a:pPr algn="ctr">
              <a:buNone/>
            </a:pPr>
            <a:r>
              <a:rPr lang="ru-RU" sz="2700" b="1" dirty="0" smtClean="0">
                <a:solidFill>
                  <a:schemeClr val="tx2">
                    <a:lumMod val="75000"/>
                  </a:schemeClr>
                </a:solidFill>
                <a:latin typeface="Times New Roman" pitchFamily="18" charset="0"/>
                <a:cs typeface="Times New Roman" pitchFamily="18" charset="0"/>
              </a:rPr>
              <a:t>  </a:t>
            </a:r>
            <a:r>
              <a:rPr lang="ru-RU" sz="2900" b="1" dirty="0" smtClean="0">
                <a:solidFill>
                  <a:schemeClr val="tx2">
                    <a:lumMod val="75000"/>
                  </a:schemeClr>
                </a:solidFill>
                <a:latin typeface="Times New Roman" pitchFamily="18" charset="0"/>
                <a:cs typeface="Times New Roman" pitchFamily="18" charset="0"/>
              </a:rPr>
              <a:t>Налоговые доходы </a:t>
            </a:r>
            <a:r>
              <a:rPr lang="ru-RU" sz="2700" b="1" dirty="0" smtClean="0">
                <a:latin typeface="Times New Roman" pitchFamily="18" charset="0"/>
                <a:cs typeface="Times New Roman" pitchFamily="18" charset="0"/>
              </a:rPr>
              <a:t>	</a:t>
            </a:r>
          </a:p>
          <a:p>
            <a:pPr marL="0" indent="0" algn="ctr">
              <a:buNone/>
            </a:pPr>
            <a:endParaRPr lang="ru-RU" sz="2900" dirty="0" smtClean="0">
              <a:latin typeface="Times New Roman" pitchFamily="18" charset="0"/>
              <a:cs typeface="Times New Roman" pitchFamily="18" charset="0"/>
            </a:endParaRPr>
          </a:p>
          <a:p>
            <a:pPr marL="0" indent="0" algn="ctr">
              <a:buNone/>
            </a:pPr>
            <a:r>
              <a:rPr lang="ru-RU" sz="2900" dirty="0" smtClean="0">
                <a:latin typeface="Times New Roman" pitchFamily="18" charset="0"/>
                <a:cs typeface="Times New Roman" pitchFamily="18" charset="0"/>
              </a:rPr>
              <a:t>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специальными налоговыми режимами, региональных и местных налогов, а также пеней и штрафов по ним. 	</a:t>
            </a:r>
          </a:p>
          <a:p>
            <a:endParaRPr lang="ru-RU" dirty="0"/>
          </a:p>
        </p:txBody>
      </p:sp>
      <p:sp>
        <p:nvSpPr>
          <p:cNvPr id="4" name="Содержимое 3"/>
          <p:cNvSpPr>
            <a:spLocks noGrp="1"/>
          </p:cNvSpPr>
          <p:nvPr>
            <p:ph sz="half" idx="2"/>
          </p:nvPr>
        </p:nvSpPr>
        <p:spPr>
          <a:xfrm>
            <a:off x="6300192" y="1320613"/>
            <a:ext cx="2415212" cy="3071834"/>
          </a:xfrm>
        </p:spPr>
        <p:style>
          <a:lnRef idx="1">
            <a:schemeClr val="accent1"/>
          </a:lnRef>
          <a:fillRef idx="3">
            <a:schemeClr val="accent1"/>
          </a:fillRef>
          <a:effectRef idx="2">
            <a:schemeClr val="accent1"/>
          </a:effectRef>
          <a:fontRef idx="minor">
            <a:schemeClr val="lt1"/>
          </a:fontRef>
        </p:style>
        <p:txBody>
          <a:bodyPr>
            <a:normAutofit fontScale="47500" lnSpcReduction="20000"/>
          </a:bodyPr>
          <a:lstStyle/>
          <a:p>
            <a:pPr algn="ctr">
              <a:buNone/>
            </a:pPr>
            <a:r>
              <a:rPr lang="ru-RU" b="1" dirty="0" smtClean="0">
                <a:solidFill>
                  <a:srgbClr val="FF0000"/>
                </a:solidFill>
              </a:rPr>
              <a:t>       </a:t>
            </a:r>
          </a:p>
          <a:p>
            <a:pPr algn="ctr">
              <a:buNone/>
            </a:pPr>
            <a:r>
              <a:rPr lang="ru-RU" sz="2700" b="1" dirty="0" smtClean="0">
                <a:solidFill>
                  <a:srgbClr val="FF0000"/>
                </a:solidFill>
              </a:rPr>
              <a:t>  </a:t>
            </a:r>
            <a:r>
              <a:rPr lang="ru-RU" sz="2700" b="1" dirty="0" smtClean="0">
                <a:solidFill>
                  <a:srgbClr val="FF0000"/>
                </a:solidFill>
                <a:latin typeface="Times New Roman" pitchFamily="18" charset="0"/>
                <a:cs typeface="Times New Roman" pitchFamily="18" charset="0"/>
              </a:rPr>
              <a:t>Безвозмездные поступления</a:t>
            </a:r>
          </a:p>
          <a:p>
            <a:pPr marL="0" indent="0" algn="ctr">
              <a:lnSpc>
                <a:spcPct val="120000"/>
              </a:lnSpc>
              <a:spcBef>
                <a:spcPts val="0"/>
              </a:spcBef>
              <a:buNone/>
            </a:pPr>
            <a:endParaRPr lang="ru-RU" sz="2900" dirty="0" smtClean="0">
              <a:latin typeface="Times New Roman" pitchFamily="18" charset="0"/>
              <a:cs typeface="Times New Roman" pitchFamily="18" charset="0"/>
            </a:endParaRPr>
          </a:p>
          <a:p>
            <a:pPr marL="0" indent="0" algn="ctr">
              <a:lnSpc>
                <a:spcPct val="120000"/>
              </a:lnSpc>
              <a:spcBef>
                <a:spcPts val="0"/>
              </a:spcBef>
              <a:buNone/>
            </a:pPr>
            <a:r>
              <a:rPr lang="ru-RU" sz="2900" dirty="0" smtClean="0">
                <a:latin typeface="Times New Roman" pitchFamily="18" charset="0"/>
                <a:cs typeface="Times New Roman" pitchFamily="18" charset="0"/>
              </a:rPr>
              <a:t>Дотации, субсидии, субвенции, иные межбюджетные трансферты из регионального бюджета, а также безвозмездные поступления от физических и юридических лиц, в том числе добровольные  пожертвования.</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5" name="Содержимое 2"/>
          <p:cNvSpPr txBox="1">
            <a:spLocks/>
          </p:cNvSpPr>
          <p:nvPr/>
        </p:nvSpPr>
        <p:spPr>
          <a:xfrm>
            <a:off x="428596" y="1571612"/>
            <a:ext cx="2185974" cy="318612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3411132" y="1320613"/>
            <a:ext cx="2714644" cy="310854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endParaRPr lang="ru-RU" sz="1400" b="1" dirty="0" smtClean="0">
              <a:solidFill>
                <a:srgbClr val="FF0000"/>
              </a:solidFill>
              <a:latin typeface="Times New Roman" pitchFamily="18" charset="0"/>
              <a:cs typeface="Times New Roman" pitchFamily="18" charset="0"/>
            </a:endParaRPr>
          </a:p>
          <a:p>
            <a:pPr algn="ctr"/>
            <a:r>
              <a:rPr lang="ru-RU" sz="1400" b="1" dirty="0" smtClean="0">
                <a:solidFill>
                  <a:srgbClr val="FF0000"/>
                </a:solidFill>
                <a:latin typeface="Times New Roman" pitchFamily="18" charset="0"/>
                <a:cs typeface="Times New Roman" pitchFamily="18" charset="0"/>
              </a:rPr>
              <a:t>Неналоговые доходы </a:t>
            </a:r>
            <a:r>
              <a:rPr lang="ru-RU" sz="1400" b="1" dirty="0" smtClean="0">
                <a:latin typeface="Times New Roman" pitchFamily="18" charset="0"/>
                <a:cs typeface="Times New Roman" pitchFamily="18" charset="0"/>
              </a:rPr>
              <a:t>	</a:t>
            </a:r>
          </a:p>
          <a:p>
            <a:pPr algn="ct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Поступающие в бюджет платежи за оказание муниципальных услуг, за пользование природными ресурсами, за пользование муниципальной собственностью, от продажи муниципального имущества, а также платежи в виде штрафов и иных санкций за нарушение законодательства. </a:t>
            </a:r>
          </a:p>
          <a:p>
            <a:pPr algn="ctr"/>
            <a:endParaRPr lang="ru-RU" sz="1400" dirty="0" smtClean="0">
              <a:latin typeface="Times New Roman" pitchFamily="18" charset="0"/>
              <a:cs typeface="Times New Roman" pitchFamily="18" charset="0"/>
            </a:endParaRPr>
          </a:p>
        </p:txBody>
      </p:sp>
      <p:graphicFrame>
        <p:nvGraphicFramePr>
          <p:cNvPr id="7" name="Диаграмма 6"/>
          <p:cNvGraphicFramePr/>
          <p:nvPr>
            <p:extLst>
              <p:ext uri="{D42A27DB-BD31-4B8C-83A1-F6EECF244321}">
                <p14:modId xmlns:p14="http://schemas.microsoft.com/office/powerpoint/2010/main" val="4118711093"/>
              </p:ext>
            </p:extLst>
          </p:nvPr>
        </p:nvGraphicFramePr>
        <p:xfrm>
          <a:off x="2714612" y="3929066"/>
          <a:ext cx="4429156" cy="29289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nvGraphicFramePr>
        <p:xfrm>
          <a:off x="3428992" y="4643446"/>
          <a:ext cx="2643206" cy="2000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nvGraphicFramePr>
        <p:xfrm>
          <a:off x="6143636" y="4500570"/>
          <a:ext cx="2571768" cy="21431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96752"/>
          </a:xfrm>
        </p:spPr>
        <p:style>
          <a:lnRef idx="1">
            <a:schemeClr val="dk1"/>
          </a:lnRef>
          <a:fillRef idx="2">
            <a:schemeClr val="dk1"/>
          </a:fillRef>
          <a:effectRef idx="1">
            <a:schemeClr val="dk1"/>
          </a:effectRef>
          <a:fontRef idx="minor">
            <a:schemeClr val="dk1"/>
          </a:fontRef>
        </p:style>
        <p:txBody>
          <a:bodyPr>
            <a:normAutofit fontScale="90000"/>
          </a:bodyPr>
          <a:lstStyle/>
          <a:p>
            <a:pPr algn="ctr"/>
            <a:r>
              <a:rPr lang="ru-RU" sz="3100" dirty="0" smtClean="0">
                <a:solidFill>
                  <a:schemeClr val="accent4">
                    <a:lumMod val="50000"/>
                  </a:schemeClr>
                </a:solidFill>
                <a:latin typeface="Times New Roman" pitchFamily="18" charset="0"/>
                <a:cs typeface="Times New Roman" pitchFamily="18" charset="0"/>
              </a:rPr>
              <a:t/>
            </a:r>
            <a:br>
              <a:rPr lang="ru-RU" sz="3100" dirty="0" smtClean="0">
                <a:solidFill>
                  <a:schemeClr val="accent4">
                    <a:lumMod val="50000"/>
                  </a:schemeClr>
                </a:solidFill>
                <a:latin typeface="Times New Roman" pitchFamily="18" charset="0"/>
                <a:cs typeface="Times New Roman" pitchFamily="18" charset="0"/>
              </a:rPr>
            </a:br>
            <a:r>
              <a:rPr lang="ru-RU" sz="3100" dirty="0" smtClean="0">
                <a:solidFill>
                  <a:schemeClr val="accent4">
                    <a:lumMod val="50000"/>
                  </a:schemeClr>
                </a:solidFill>
                <a:latin typeface="Times New Roman" pitchFamily="18" charset="0"/>
                <a:cs typeface="Times New Roman" pitchFamily="18" charset="0"/>
              </a:rPr>
              <a:t>Структура налоговых доходов бюджета района в 2017  году</a:t>
            </a:r>
            <a:r>
              <a:rPr lang="ru-RU" dirty="0" smtClean="0"/>
              <a:t/>
            </a:r>
            <a:br>
              <a:rPr lang="ru-RU" dirty="0" smtClean="0"/>
            </a:b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41584363"/>
              </p:ext>
            </p:extLst>
          </p:nvPr>
        </p:nvGraphicFramePr>
        <p:xfrm>
          <a:off x="357158" y="1469985"/>
          <a:ext cx="8429684" cy="52451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ru-RU" sz="2400" b="1" dirty="0" smtClean="0">
                <a:solidFill>
                  <a:srgbClr val="C00000"/>
                </a:solidFill>
                <a:latin typeface="Times New Roman" pitchFamily="18" charset="0"/>
                <a:cs typeface="Times New Roman" pitchFamily="18" charset="0"/>
              </a:rPr>
              <a:t>Структура неналоговых доходов бюджета района в 2017 году</a:t>
            </a:r>
            <a:br>
              <a:rPr lang="ru-RU" sz="2400" b="1" dirty="0" smtClean="0">
                <a:solidFill>
                  <a:srgbClr val="C00000"/>
                </a:solidFill>
                <a:latin typeface="Times New Roman" pitchFamily="18" charset="0"/>
                <a:cs typeface="Times New Roman" pitchFamily="18" charset="0"/>
              </a:rPr>
            </a:br>
            <a:endParaRPr lang="ru-RU" sz="2400" b="1" dirty="0">
              <a:solidFill>
                <a:srgbClr val="C0000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764432536"/>
              </p:ext>
            </p:extLst>
          </p:nvPr>
        </p:nvGraphicFramePr>
        <p:xfrm>
          <a:off x="214282" y="1214422"/>
          <a:ext cx="8501122" cy="54292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268760"/>
          </a:xfrm>
        </p:spPr>
        <p:style>
          <a:lnRef idx="1">
            <a:schemeClr val="accent5"/>
          </a:lnRef>
          <a:fillRef idx="2">
            <a:schemeClr val="accent5"/>
          </a:fillRef>
          <a:effectRef idx="1">
            <a:schemeClr val="accent5"/>
          </a:effectRef>
          <a:fontRef idx="minor">
            <a:schemeClr val="dk1"/>
          </a:fontRef>
        </p:style>
        <p:txBody>
          <a:bodyPr>
            <a:normAutofit/>
          </a:bodyPr>
          <a:lstStyle/>
          <a:p>
            <a:r>
              <a:rPr lang="ru-RU" sz="2800" b="1" dirty="0" smtClean="0">
                <a:latin typeface="Times New Roman" pitchFamily="18" charset="0"/>
                <a:cs typeface="Times New Roman" pitchFamily="18" charset="0"/>
              </a:rPr>
              <a:t>Динамика безвозмездных поступлений в бюджет </a:t>
            </a:r>
            <a:r>
              <a:rPr lang="ru-RU" sz="2800" b="1" dirty="0" err="1" smtClean="0">
                <a:latin typeface="Times New Roman" pitchFamily="18" charset="0"/>
                <a:cs typeface="Times New Roman" pitchFamily="18" charset="0"/>
              </a:rPr>
              <a:t>Южского</a:t>
            </a:r>
            <a:r>
              <a:rPr lang="ru-RU" sz="2800" b="1" dirty="0" smtClean="0">
                <a:latin typeface="Times New Roman" pitchFamily="18" charset="0"/>
                <a:cs typeface="Times New Roman" pitchFamily="18" charset="0"/>
              </a:rPr>
              <a:t> муниципального района в 2015-2019 годах</a:t>
            </a:r>
            <a:endParaRPr lang="ru-RU" sz="2800" b="1"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02496967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Autofit/>
          </a:bodyPr>
          <a:lstStyle/>
          <a:p>
            <a:r>
              <a:rPr lang="ru-RU" sz="3600" dirty="0" smtClean="0">
                <a:latin typeface="Times New Roman" panose="02020603050405020304" pitchFamily="18" charset="0"/>
                <a:cs typeface="Times New Roman" panose="02020603050405020304" pitchFamily="18" charset="0"/>
              </a:rPr>
              <a:t>Безвозмездные поступления из областного бюджета в 2015-2019 годах</a:t>
            </a:r>
            <a:endParaRPr lang="ru-RU" sz="3600" dirty="0">
              <a:latin typeface="Times New Roman" panose="02020603050405020304" pitchFamily="18" charset="0"/>
              <a:cs typeface="Times New Roman" panose="02020603050405020304"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4247930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style>
          <a:lnRef idx="1">
            <a:schemeClr val="accent6"/>
          </a:lnRef>
          <a:fillRef idx="2">
            <a:schemeClr val="accent6"/>
          </a:fillRef>
          <a:effectRef idx="1">
            <a:schemeClr val="accent6"/>
          </a:effectRef>
          <a:fontRef idx="minor">
            <a:schemeClr val="dk1"/>
          </a:fontRef>
        </p:style>
        <p:txBody>
          <a:bodyPr>
            <a:normAutofit/>
          </a:bodyPr>
          <a:lstStyle/>
          <a:p>
            <a:r>
              <a:rPr lang="ru-RU" sz="2800" dirty="0" smtClean="0">
                <a:solidFill>
                  <a:srgbClr val="002060"/>
                </a:solidFill>
                <a:latin typeface="Times New Roman" pitchFamily="18" charset="0"/>
                <a:cs typeface="Times New Roman" pitchFamily="18" charset="0"/>
              </a:rPr>
              <a:t>СТРУКТУРА РАСХОДОВ БЮДЖЕТА НА 2017 ГОД </a:t>
            </a:r>
            <a:endParaRPr lang="ru-RU" sz="2800" dirty="0">
              <a:solidFill>
                <a:srgbClr val="00206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945693985"/>
              </p:ext>
            </p:extLst>
          </p:nvPr>
        </p:nvGraphicFramePr>
        <p:xfrm>
          <a:off x="35496" y="620688"/>
          <a:ext cx="9108504" cy="61926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357298"/>
          </a:xfrm>
        </p:spPr>
        <p:style>
          <a:lnRef idx="1">
            <a:schemeClr val="accent6"/>
          </a:lnRef>
          <a:fillRef idx="2">
            <a:schemeClr val="accent6"/>
          </a:fillRef>
          <a:effectRef idx="1">
            <a:schemeClr val="accent6"/>
          </a:effectRef>
          <a:fontRef idx="minor">
            <a:schemeClr val="dk1"/>
          </a:fontRef>
        </p:style>
        <p:txBody>
          <a:bodyPr>
            <a:normAutofit/>
          </a:bodyPr>
          <a:lstStyle/>
          <a:p>
            <a:r>
              <a:rPr lang="ru-RU" sz="2400" dirty="0" smtClean="0">
                <a:latin typeface="Times New Roman" pitchFamily="18" charset="0"/>
                <a:cs typeface="Times New Roman" pitchFamily="18" charset="0"/>
              </a:rPr>
              <a:t>БЮДЖЕТ ЮЖСКОГО МУНИЦИПАЛЬНОГО РАЙОНА</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НА 2017 ГОД И НА ПЛАНОВЫЙ ПЕРИОД 2018 И 2019 ГОДОВ – ПРОГРАММНЫЙ БЮДЖЕТ </a:t>
            </a: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0" y="1357298"/>
            <a:ext cx="9144000" cy="5500702"/>
          </a:xfrm>
        </p:spPr>
        <p:style>
          <a:lnRef idx="3">
            <a:schemeClr val="lt1"/>
          </a:lnRef>
          <a:fillRef idx="1">
            <a:schemeClr val="accent4"/>
          </a:fillRef>
          <a:effectRef idx="1">
            <a:schemeClr val="accent4"/>
          </a:effectRef>
          <a:fontRef idx="minor">
            <a:schemeClr val="lt1"/>
          </a:fontRef>
        </p:style>
        <p:txBody>
          <a:bodyPr>
            <a:normAutofit fontScale="92500"/>
          </a:bodyPr>
          <a:lstStyle/>
          <a:p>
            <a:pPr indent="432000" algn="just">
              <a:buNone/>
            </a:pPr>
            <a:r>
              <a:rPr lang="ru-RU" sz="2600" dirty="0" smtClean="0">
                <a:latin typeface="Times New Roman" pitchFamily="18" charset="0"/>
                <a:cs typeface="Times New Roman" pitchFamily="18" charset="0"/>
              </a:rPr>
              <a:t>Бюджет Южского муниципального района на 2017 год и на плановый период 2018 и 2019 годов сформирован в программной структуре расходов на основе 11-ти муниципальных программ Южского муниципального района. Муниципальная  программа Южского муниципального района – это комплекс мероприятий, увязанных по ресурсам, срокам и исполнителям, направленных на достижение целей социального и экономического развития Южского муниципального района в определенной сфере. </a:t>
            </a:r>
          </a:p>
          <a:p>
            <a:pPr indent="432000" algn="just">
              <a:buNone/>
            </a:pPr>
            <a:r>
              <a:rPr lang="ru-RU" sz="2600" dirty="0" smtClean="0">
                <a:latin typeface="Times New Roman" pitchFamily="18" charset="0"/>
                <a:cs typeface="Times New Roman" pitchFamily="18" charset="0"/>
              </a:rPr>
              <a:t>Муниципальная программа имеет цель, мероприятия и показатели эффективности, направленные на достижение заданного результата. При этом значение каждого показателя является индикатором по конкретному направлению деятельности и сигнализирует о плохом или хорошем результате, необходимости принятия новых решений. </a:t>
            </a:r>
            <a:endParaRPr lang="ru-RU" sz="2600"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71546"/>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ru-RU" sz="2400" dirty="0" smtClean="0">
                <a:solidFill>
                  <a:schemeClr val="tx2">
                    <a:lumMod val="75000"/>
                  </a:schemeClr>
                </a:solidFill>
                <a:latin typeface="Times New Roman" pitchFamily="18" charset="0"/>
                <a:cs typeface="Times New Roman" pitchFamily="18" charset="0"/>
              </a:rPr>
              <a:t>Перечень муниципальных программ Южского муниципального района</a:t>
            </a:r>
            <a:endParaRPr lang="ru-RU" sz="2400" dirty="0">
              <a:solidFill>
                <a:schemeClr val="tx2">
                  <a:lumMod val="75000"/>
                </a:schemeClr>
              </a:solidFill>
              <a:latin typeface="Times New Roman" pitchFamily="18" charset="0"/>
              <a:cs typeface="Times New Roman" pitchFamily="18" charset="0"/>
            </a:endParaRPr>
          </a:p>
        </p:txBody>
      </p:sp>
      <p:sp>
        <p:nvSpPr>
          <p:cNvPr id="3" name="Содержимое 2"/>
          <p:cNvSpPr>
            <a:spLocks noGrp="1"/>
          </p:cNvSpPr>
          <p:nvPr>
            <p:ph idx="1"/>
          </p:nvPr>
        </p:nvSpPr>
        <p:spPr>
          <a:xfrm>
            <a:off x="0" y="1071546"/>
            <a:ext cx="9144000" cy="5786454"/>
          </a:xfrm>
        </p:spPr>
        <p:style>
          <a:lnRef idx="1">
            <a:schemeClr val="accent6"/>
          </a:lnRef>
          <a:fillRef idx="2">
            <a:schemeClr val="accent6"/>
          </a:fillRef>
          <a:effectRef idx="1">
            <a:schemeClr val="accent6"/>
          </a:effectRef>
          <a:fontRef idx="minor">
            <a:schemeClr val="dk1"/>
          </a:fontRef>
        </p:style>
        <p:txBody>
          <a:bodyPr>
            <a:noAutofit/>
          </a:bodyPr>
          <a:lstStyle/>
          <a:p>
            <a:pPr algn="just"/>
            <a:r>
              <a:rPr lang="ru-RU" sz="1800" dirty="0" smtClean="0">
                <a:latin typeface="Times New Roman" pitchFamily="18" charset="0"/>
                <a:cs typeface="Times New Roman" pitchFamily="18" charset="0"/>
              </a:rPr>
              <a:t>Развитие образования Южского муниципального района</a:t>
            </a:r>
          </a:p>
          <a:p>
            <a:pPr algn="just"/>
            <a:r>
              <a:rPr lang="ru-RU" sz="1800" dirty="0" smtClean="0">
                <a:latin typeface="Times New Roman" pitchFamily="18" charset="0"/>
                <a:cs typeface="Times New Roman" pitchFamily="18" charset="0"/>
              </a:rPr>
              <a:t>Развитие инфраструктуры и улучшение жилищных условий граждан Южского муниципального района</a:t>
            </a:r>
          </a:p>
          <a:p>
            <a:pPr algn="just"/>
            <a:r>
              <a:rPr lang="ru-RU" sz="1800" dirty="0" smtClean="0">
                <a:latin typeface="Times New Roman" pitchFamily="18" charset="0"/>
                <a:cs typeface="Times New Roman" pitchFamily="18" charset="0"/>
              </a:rPr>
              <a:t>Развитие культуры Южского муниципального района</a:t>
            </a:r>
          </a:p>
          <a:p>
            <a:pPr algn="just"/>
            <a:r>
              <a:rPr lang="ru-RU" sz="1800" dirty="0" smtClean="0">
                <a:latin typeface="Times New Roman" pitchFamily="18" charset="0"/>
                <a:cs typeface="Times New Roman" pitchFamily="18" charset="0"/>
              </a:rPr>
              <a:t>Развитие физической культуры, спорта и повышение эффективности  реализации молодежной политики Южского муниципального района</a:t>
            </a:r>
          </a:p>
          <a:p>
            <a:pPr algn="just"/>
            <a:r>
              <a:rPr lang="ru-RU" sz="1800" dirty="0" smtClean="0">
                <a:latin typeface="Times New Roman" pitchFamily="18" charset="0"/>
                <a:cs typeface="Times New Roman" pitchFamily="18" charset="0"/>
              </a:rPr>
              <a:t>Экономическое развитие Южского муниципального района</a:t>
            </a:r>
          </a:p>
          <a:p>
            <a:pPr algn="just"/>
            <a:r>
              <a:rPr lang="ru-RU" sz="1800" dirty="0" err="1" smtClean="0">
                <a:latin typeface="Times New Roman" pitchFamily="18" charset="0"/>
                <a:cs typeface="Times New Roman" pitchFamily="18" charset="0"/>
              </a:rPr>
              <a:t>Энергоэффективность</a:t>
            </a:r>
            <a:r>
              <a:rPr lang="ru-RU" sz="1800" dirty="0" smtClean="0">
                <a:latin typeface="Times New Roman" pitchFamily="18" charset="0"/>
                <a:cs typeface="Times New Roman" pitchFamily="18" charset="0"/>
              </a:rPr>
              <a:t> и энергосбережение в </a:t>
            </a:r>
            <a:r>
              <a:rPr lang="ru-RU" sz="1800" dirty="0" err="1" smtClean="0">
                <a:latin typeface="Times New Roman" pitchFamily="18" charset="0"/>
                <a:cs typeface="Times New Roman" pitchFamily="18" charset="0"/>
              </a:rPr>
              <a:t>Южском</a:t>
            </a:r>
            <a:r>
              <a:rPr lang="ru-RU" sz="1800" dirty="0" smtClean="0">
                <a:latin typeface="Times New Roman" pitchFamily="18" charset="0"/>
                <a:cs typeface="Times New Roman" pitchFamily="18" charset="0"/>
              </a:rPr>
              <a:t> муниципальном районе</a:t>
            </a:r>
          </a:p>
          <a:p>
            <a:pPr algn="just"/>
            <a:r>
              <a:rPr lang="ru-RU" sz="1800" dirty="0" smtClean="0">
                <a:latin typeface="Times New Roman" pitchFamily="18" charset="0"/>
                <a:cs typeface="Times New Roman" pitchFamily="18" charset="0"/>
              </a:rPr>
              <a:t>Оказание поддержки общественным объединениям ветеранов, инвалидов и другим </a:t>
            </a:r>
            <a:r>
              <a:rPr lang="ru-RU" sz="1800" dirty="0" err="1" smtClean="0">
                <a:latin typeface="Times New Roman" pitchFamily="18" charset="0"/>
                <a:cs typeface="Times New Roman" pitchFamily="18" charset="0"/>
              </a:rPr>
              <a:t>маломобильным</a:t>
            </a:r>
            <a:r>
              <a:rPr lang="ru-RU" sz="1800" dirty="0" smtClean="0">
                <a:latin typeface="Times New Roman" pitchFamily="18" charset="0"/>
                <a:cs typeface="Times New Roman" pitchFamily="18" charset="0"/>
              </a:rPr>
              <a:t> группам населения  </a:t>
            </a:r>
            <a:r>
              <a:rPr lang="ru-RU" sz="1800" dirty="0" err="1" smtClean="0">
                <a:latin typeface="Times New Roman" pitchFamily="18" charset="0"/>
                <a:cs typeface="Times New Roman" pitchFamily="18" charset="0"/>
              </a:rPr>
              <a:t>Южского</a:t>
            </a:r>
            <a:r>
              <a:rPr lang="ru-RU" sz="1800" dirty="0" smtClean="0">
                <a:latin typeface="Times New Roman" pitchFamily="18" charset="0"/>
                <a:cs typeface="Times New Roman" pitchFamily="18" charset="0"/>
              </a:rPr>
              <a:t> муниципального  района</a:t>
            </a:r>
          </a:p>
          <a:p>
            <a:pPr algn="just"/>
            <a:r>
              <a:rPr lang="ru-RU" sz="1800" dirty="0" smtClean="0">
                <a:latin typeface="Times New Roman" pitchFamily="18" charset="0"/>
                <a:cs typeface="Times New Roman" pitchFamily="18" charset="0"/>
              </a:rPr>
              <a:t>Совершенствование институтов местного самоуправления Южского муниципального района</a:t>
            </a:r>
          </a:p>
          <a:p>
            <a:pPr algn="just"/>
            <a:r>
              <a:rPr lang="ru-RU" sz="1800" dirty="0" smtClean="0">
                <a:latin typeface="Times New Roman" pitchFamily="18" charset="0"/>
                <a:cs typeface="Times New Roman" pitchFamily="18" charset="0"/>
              </a:rPr>
              <a:t>Профилактика правонарушений в Южском муниципальном районе</a:t>
            </a:r>
          </a:p>
          <a:p>
            <a:pPr algn="just"/>
            <a:r>
              <a:rPr lang="ru-RU" sz="1800" dirty="0" smtClean="0">
                <a:latin typeface="Times New Roman" pitchFamily="18" charset="0"/>
                <a:cs typeface="Times New Roman" pitchFamily="18" charset="0"/>
              </a:rPr>
              <a:t>Профилактика терроризма и экстремизма, а также минимизация и (или) ликвидация последствий проявления терроризма и экстремизма на территории  Южского муниципального района</a:t>
            </a:r>
          </a:p>
          <a:p>
            <a:pPr algn="just"/>
            <a:r>
              <a:rPr lang="ru-RU" sz="1800" dirty="0" smtClean="0">
                <a:latin typeface="Times New Roman" pitchFamily="18" charset="0"/>
                <a:cs typeface="Times New Roman" pitchFamily="18" charset="0"/>
              </a:rPr>
              <a:t>Поддержка граждан (семей) в приобретении жилья в </a:t>
            </a:r>
            <a:r>
              <a:rPr lang="ru-RU" sz="1800" dirty="0" err="1" smtClean="0">
                <a:latin typeface="Times New Roman" pitchFamily="18" charset="0"/>
                <a:cs typeface="Times New Roman" pitchFamily="18" charset="0"/>
              </a:rPr>
              <a:t>Южском</a:t>
            </a:r>
            <a:r>
              <a:rPr lang="ru-RU" sz="1800" dirty="0" smtClean="0">
                <a:latin typeface="Times New Roman" pitchFamily="18" charset="0"/>
                <a:cs typeface="Times New Roman" pitchFamily="18" charset="0"/>
              </a:rPr>
              <a:t>  муниципальном районе</a:t>
            </a:r>
          </a:p>
          <a:p>
            <a:pPr algn="just"/>
            <a:endParaRPr lang="ru-RU" sz="18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42899"/>
            <a:ext cx="6215074" cy="3695010"/>
          </a:xfrm>
          <a:prstGeom prst="rect">
            <a:avLst/>
          </a:prstGeom>
        </p:spPr>
        <p:txBody>
          <a:bodyPr wrap="square">
            <a:spAutoFit/>
          </a:bodyPr>
          <a:lstStyle/>
          <a:p>
            <a:endParaRPr lang="ru-RU" dirty="0" smtClean="0"/>
          </a:p>
          <a:p>
            <a:pPr indent="450000" algn="ctr"/>
            <a:r>
              <a:rPr lang="ru-RU" sz="1600" b="1" dirty="0" smtClean="0">
                <a:latin typeface="Times New Roman" pitchFamily="18" charset="0"/>
                <a:cs typeface="Times New Roman" pitchFamily="18" charset="0"/>
              </a:rPr>
              <a:t>Уважаемые жители Южского муниципального района!</a:t>
            </a:r>
          </a:p>
          <a:p>
            <a:pPr indent="450000" algn="just"/>
            <a:r>
              <a:rPr lang="ru-RU" sz="1400" dirty="0" smtClean="0">
                <a:latin typeface="Times New Roman" pitchFamily="18" charset="0"/>
                <a:cs typeface="Times New Roman" pitchFamily="18" charset="0"/>
              </a:rPr>
              <a:t>Проведена работа над самым важным документом района - бюджетом Южского муниципального района на 2017 год и плановый период 2018 и 2019 годов. Его формирование - это сложный процесс, в который должны быть вовлечены все граждане. </a:t>
            </a:r>
          </a:p>
          <a:p>
            <a:pPr indent="450000" algn="just"/>
            <a:r>
              <a:rPr lang="ru-RU" sz="1400" dirty="0" smtClean="0">
                <a:latin typeface="Times New Roman" pitchFamily="18" charset="0"/>
                <a:cs typeface="Times New Roman" pitchFamily="18" charset="0"/>
              </a:rPr>
              <a:t>Бюджет района разрабатывался в непростых условиях замедления роста экономики как в целом по России, так и в Ивановской области и Южском муниципальном районе. Вместе с тем, будут обеспечены финансированием все обязательства, взятые районом, в том числе и выполнение майских указов Президента Российской Федерации. </a:t>
            </a:r>
          </a:p>
          <a:p>
            <a:pPr indent="450000" algn="just"/>
            <a:r>
              <a:rPr lang="ru-RU" sz="1400" dirty="0" smtClean="0">
                <a:latin typeface="Times New Roman" pitchFamily="18" charset="0"/>
                <a:cs typeface="Times New Roman" pitchFamily="18" charset="0"/>
              </a:rPr>
              <a:t>В работе над бюджетом мы уделяли особое внимание повышению открытости и прозрачности этого процесса. Такую задачу перед субъектами Российской Федерации и муниципальными образованиями поставил и глава государства Владимир Путин в своем Бюджетном послании. </a:t>
            </a:r>
          </a:p>
          <a:p>
            <a:endParaRPr lang="ru-RU" sz="1400" dirty="0" smtClean="0"/>
          </a:p>
        </p:txBody>
      </p:sp>
      <p:sp>
        <p:nvSpPr>
          <p:cNvPr id="6" name="Подзаголовок 5"/>
          <p:cNvSpPr>
            <a:spLocks noGrp="1"/>
          </p:cNvSpPr>
          <p:nvPr>
            <p:ph type="subTitle" idx="4294967295"/>
          </p:nvPr>
        </p:nvSpPr>
        <p:spPr>
          <a:xfrm>
            <a:off x="0" y="2928934"/>
            <a:ext cx="9144000" cy="4429156"/>
          </a:xfrm>
        </p:spPr>
        <p:txBody>
          <a:bodyPr>
            <a:normAutofit fontScale="47500" lnSpcReduction="20000"/>
          </a:bodyPr>
          <a:lstStyle/>
          <a:p>
            <a:endParaRPr lang="ru-RU" dirty="0" smtClean="0"/>
          </a:p>
          <a:p>
            <a:pPr marL="0" indent="450000" algn="just">
              <a:lnSpc>
                <a:spcPct val="120000"/>
              </a:lnSpc>
              <a:buNone/>
            </a:pPr>
            <a:r>
              <a:rPr lang="ru-RU" dirty="0" smtClean="0">
                <a:latin typeface="Times New Roman" pitchFamily="18" charset="0"/>
                <a:cs typeface="Times New Roman" pitchFamily="18" charset="0"/>
              </a:rPr>
              <a:t>Главный финансовый документа Южского муниципального района рассматривался на заседаниях Совета Южского муниципального района, в рамках публичных слушаний, обсуждался на встречах с общественностью. При этом для нас важно в доступной форме донести до жителей района информацию о распределении бюджетных средств по приоритетным направлениям социально-экономического развития, о ключевых мероприятиях муниципальных программ Южского муниципального района. Этому призван способствовать «Бюджет для граждан», материалы которого размещены на сайте Администрации Южского муниципального района. Информация на интернет-ресурсе доходчиво раскрывает основные понятия российского законодательства о бюджетном процессе, содержит параметры доходной и расходной частей бюджета Южского муниципального района. Кроме того, подробно изложены основные положения муниципальных программ Южского муниципального района. «Бюджет для граждан» позволит каждому жителю района подробно изучить основные направления расходования бюджета Южского муниципального района по отраслям экономики и социальной сферы, источники доходов. Мы также открыты для ваших замечаний и конструктивных предложений. </a:t>
            </a:r>
          </a:p>
          <a:p>
            <a:pPr marL="0" indent="450000" algn="just">
              <a:lnSpc>
                <a:spcPct val="120000"/>
              </a:lnSpc>
              <a:spcBef>
                <a:spcPts val="0"/>
              </a:spcBef>
              <a:buNone/>
            </a:pPr>
            <a:r>
              <a:rPr lang="ru-RU" sz="2700" b="1" dirty="0" smtClean="0">
                <a:latin typeface="Times New Roman" pitchFamily="18" charset="0"/>
                <a:cs typeface="Times New Roman" pitchFamily="18" charset="0"/>
              </a:rPr>
              <a:t>Глава Южского </a:t>
            </a:r>
          </a:p>
          <a:p>
            <a:pPr marL="0" indent="450000" algn="just">
              <a:lnSpc>
                <a:spcPct val="120000"/>
              </a:lnSpc>
              <a:spcBef>
                <a:spcPts val="0"/>
              </a:spcBef>
              <a:buNone/>
            </a:pPr>
            <a:r>
              <a:rPr lang="ru-RU" sz="2700" b="1" dirty="0" smtClean="0">
                <a:latin typeface="Times New Roman" pitchFamily="18" charset="0"/>
                <a:cs typeface="Times New Roman" pitchFamily="18" charset="0"/>
              </a:rPr>
              <a:t>муниципального района                                                                                                      В.И. Мальцев</a:t>
            </a:r>
          </a:p>
          <a:p>
            <a:pPr marL="0" indent="450000" algn="just">
              <a:lnSpc>
                <a:spcPct val="120000"/>
              </a:lnSpc>
              <a:spcBef>
                <a:spcPts val="0"/>
              </a:spcBef>
              <a:buNone/>
            </a:pPr>
            <a:r>
              <a:rPr lang="ru-RU" sz="2500" b="1" dirty="0" smtClean="0">
                <a:latin typeface="Times New Roman" pitchFamily="18" charset="0"/>
                <a:cs typeface="Times New Roman" pitchFamily="18" charset="0"/>
              </a:rPr>
              <a:t> </a:t>
            </a:r>
            <a:endParaRPr lang="ru-RU" sz="2500" b="1" dirty="0">
              <a:latin typeface="Times New Roman" pitchFamily="18" charset="0"/>
              <a:cs typeface="Times New Roman" pitchFamily="18" charset="0"/>
            </a:endParaRPr>
          </a:p>
        </p:txBody>
      </p:sp>
      <p:pic>
        <p:nvPicPr>
          <p:cNvPr id="7" name="Picture 2" descr="http://yuzha.ru/userfiles/structure/adm/GlavaMalcev1.JPG"/>
          <p:cNvPicPr>
            <a:picLocks noChangeAspect="1" noChangeArrowheads="1"/>
          </p:cNvPicPr>
          <p:nvPr/>
        </p:nvPicPr>
        <p:blipFill>
          <a:blip r:embed="rId2" cstate="print"/>
          <a:srcRect/>
          <a:stretch>
            <a:fillRect/>
          </a:stretch>
        </p:blipFill>
        <p:spPr bwMode="auto">
          <a:xfrm>
            <a:off x="6228184" y="1"/>
            <a:ext cx="2808312" cy="3212976"/>
          </a:xfrm>
          <a:prstGeom prst="rect">
            <a:avLst/>
          </a:prstGeom>
          <a:noFill/>
        </p:spPr>
      </p:pic>
      <p:pic>
        <p:nvPicPr>
          <p:cNvPr id="9" name="Picture 5" descr="C:\Users\1\Desktop\Untitled.FR12.jpg"/>
          <p:cNvPicPr>
            <a:picLocks noChangeAspect="1" noChangeArrowheads="1"/>
          </p:cNvPicPr>
          <p:nvPr/>
        </p:nvPicPr>
        <p:blipFill>
          <a:blip r:embed="rId3" cstate="print"/>
          <a:srcRect/>
          <a:stretch>
            <a:fillRect/>
          </a:stretch>
        </p:blipFill>
        <p:spPr bwMode="auto">
          <a:xfrm>
            <a:off x="4788024" y="6021288"/>
            <a:ext cx="1768029" cy="83671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71480"/>
          </a:xfrm>
        </p:spPr>
        <p:style>
          <a:lnRef idx="1">
            <a:schemeClr val="accent2"/>
          </a:lnRef>
          <a:fillRef idx="2">
            <a:schemeClr val="accent2"/>
          </a:fillRef>
          <a:effectRef idx="1">
            <a:schemeClr val="accent2"/>
          </a:effectRef>
          <a:fontRef idx="minor">
            <a:schemeClr val="dk1"/>
          </a:fontRef>
        </p:style>
        <p:txBody>
          <a:bodyPr>
            <a:noAutofit/>
          </a:bodyPr>
          <a:lstStyle/>
          <a:p>
            <a:r>
              <a:rPr lang="ru-RU" sz="1600" b="1" dirty="0" smtClean="0">
                <a:latin typeface="Times New Roman" pitchFamily="18" charset="0"/>
                <a:cs typeface="Times New Roman" pitchFamily="18" charset="0"/>
              </a:rPr>
              <a:t>РАСХОДЫ НА РЕАЛИЗАЦИЮ МУНИЦИПАЛЬНЫХ ПРОГРАММ ЮЖСКОГО МУНИЦИПАЛЬНОГО РАЙОНА НА 2017 ГОД</a:t>
            </a:r>
            <a:endParaRPr lang="ru-RU" sz="1600" b="1" dirty="0">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2756410668"/>
              </p:ext>
            </p:extLst>
          </p:nvPr>
        </p:nvGraphicFramePr>
        <p:xfrm>
          <a:off x="0" y="642918"/>
          <a:ext cx="9144000" cy="621508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Yuzhafo\Desktop\фото дети\ещё больше\DSC06142.JPG"/>
          <p:cNvPicPr>
            <a:picLocks noChangeAspect="1" noChangeArrowheads="1"/>
          </p:cNvPicPr>
          <p:nvPr/>
        </p:nvPicPr>
        <p:blipFill>
          <a:blip r:embed="rId3" cstate="print"/>
          <a:srcRect/>
          <a:stretch>
            <a:fillRect/>
          </a:stretch>
        </p:blipFill>
        <p:spPr bwMode="auto">
          <a:xfrm>
            <a:off x="0" y="5214973"/>
            <a:ext cx="2500298" cy="1785926"/>
          </a:xfrm>
          <a:prstGeom prst="roundRect">
            <a:avLst>
              <a:gd name="adj" fmla="val 16667"/>
            </a:avLst>
          </a:prstGeom>
          <a:ln>
            <a:noFill/>
          </a:ln>
          <a:effectLst>
            <a:glow rad="2286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Содержимое 20" descr="Бардина.jpg"/>
          <p:cNvPicPr>
            <a:picLocks noChangeAspect="1"/>
          </p:cNvPicPr>
          <p:nvPr/>
        </p:nvPicPr>
        <p:blipFill>
          <a:blip r:embed="rId4" cstate="print"/>
          <a:srcRect/>
          <a:stretch>
            <a:fillRect/>
          </a:stretch>
        </p:blipFill>
        <p:spPr>
          <a:xfrm>
            <a:off x="5929322" y="5000636"/>
            <a:ext cx="3214678" cy="1857364"/>
          </a:xfrm>
          <a:prstGeom prst="rect">
            <a:avLst/>
          </a:prstGeom>
          <a:effectLst>
            <a:glow rad="228600">
              <a:schemeClr val="accent1">
                <a:satMod val="175000"/>
                <a:alpha val="40000"/>
              </a:schemeClr>
            </a:glow>
          </a:effectLst>
        </p:spPr>
      </p:pic>
      <p:pic>
        <p:nvPicPr>
          <p:cNvPr id="8" name="Рисунок 8" descr="schoolN2.1.png"/>
          <p:cNvPicPr>
            <a:picLocks noChangeAspect="1"/>
          </p:cNvPicPr>
          <p:nvPr/>
        </p:nvPicPr>
        <p:blipFill>
          <a:blip r:embed="rId5" cstate="print"/>
          <a:srcRect/>
          <a:stretch>
            <a:fillRect/>
          </a:stretch>
        </p:blipFill>
        <p:spPr bwMode="auto">
          <a:xfrm>
            <a:off x="1" y="3286124"/>
            <a:ext cx="2643174" cy="1785950"/>
          </a:xfrm>
          <a:prstGeom prst="rect">
            <a:avLst/>
          </a:prstGeom>
          <a:noFill/>
          <a:ln w="9525">
            <a:noFill/>
            <a:miter lim="800000"/>
            <a:headEnd/>
            <a:tailEnd/>
          </a:ln>
          <a:effectLst>
            <a:glow rad="228600">
              <a:schemeClr val="accent2">
                <a:satMod val="175000"/>
                <a:alpha val="40000"/>
              </a:schemeClr>
            </a:glow>
          </a:effectLst>
        </p:spPr>
      </p:pic>
      <p:sp>
        <p:nvSpPr>
          <p:cNvPr id="2" name="Заголовок 1"/>
          <p:cNvSpPr>
            <a:spLocks noGrp="1"/>
          </p:cNvSpPr>
          <p:nvPr>
            <p:ph type="title"/>
          </p:nvPr>
        </p:nvSpPr>
        <p:spPr>
          <a:xfrm>
            <a:off x="0" y="0"/>
            <a:ext cx="9144000" cy="1071546"/>
          </a:xfr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noAutofit/>
          </a:bodyPr>
          <a:lstStyle/>
          <a:p>
            <a:r>
              <a:rPr lang="ru-RU" sz="2800" dirty="0" smtClean="0">
                <a:solidFill>
                  <a:srgbClr val="FF0000"/>
                </a:solidFill>
                <a:latin typeface="Times New Roman" pitchFamily="18" charset="0"/>
                <a:cs typeface="Times New Roman" pitchFamily="18" charset="0"/>
              </a:rPr>
              <a:t>Муниципальная программа «Развитие образования Южского муниципального района»</a:t>
            </a:r>
            <a:endParaRPr lang="ru-RU" sz="2800" dirty="0">
              <a:solidFill>
                <a:srgbClr val="FF0000"/>
              </a:solidFill>
            </a:endParaRPr>
          </a:p>
        </p:txBody>
      </p:sp>
      <p:pic>
        <p:nvPicPr>
          <p:cNvPr id="4" name="Рисунок 1" descr="S8009850.JPG"/>
          <p:cNvPicPr>
            <a:picLocks noGrp="1" noChangeArrowheads="1"/>
          </p:cNvPicPr>
          <p:nvPr>
            <p:ph idx="1"/>
          </p:nvPr>
        </p:nvPicPr>
        <p:blipFill>
          <a:blip r:embed="rId6" cstate="print"/>
          <a:srcRect/>
          <a:stretch>
            <a:fillRect/>
          </a:stretch>
        </p:blipFill>
        <p:spPr bwMode="auto">
          <a:xfrm>
            <a:off x="0" y="1357299"/>
            <a:ext cx="2786050" cy="2000264"/>
          </a:xfrm>
          <a:prstGeom prst="rect">
            <a:avLst/>
          </a:prstGeom>
          <a:noFill/>
          <a:ln w="9525">
            <a:noFill/>
            <a:miter lim="800000"/>
            <a:headEnd/>
            <a:tailEnd/>
          </a:ln>
          <a:effectLst>
            <a:glow rad="228600">
              <a:schemeClr val="accent1">
                <a:satMod val="175000"/>
                <a:alpha val="40000"/>
              </a:schemeClr>
            </a:glow>
            <a:softEdge rad="31750"/>
          </a:effectLst>
        </p:spPr>
      </p:pic>
      <p:pic>
        <p:nvPicPr>
          <p:cNvPr id="5" name="Рисунок 3" descr="J:\DCIM\100SSCAM\SDC18792.JPG"/>
          <p:cNvPicPr>
            <a:picLocks noChangeArrowheads="1"/>
          </p:cNvPicPr>
          <p:nvPr/>
        </p:nvPicPr>
        <p:blipFill>
          <a:blip r:embed="rId7" cstate="print"/>
          <a:srcRect/>
          <a:stretch>
            <a:fillRect/>
          </a:stretch>
        </p:blipFill>
        <p:spPr bwMode="auto">
          <a:xfrm>
            <a:off x="6000760" y="1071546"/>
            <a:ext cx="3143240" cy="2143140"/>
          </a:xfrm>
          <a:prstGeom prst="rect">
            <a:avLst/>
          </a:prstGeom>
          <a:noFill/>
          <a:ln w="9525">
            <a:noFill/>
            <a:miter lim="800000"/>
            <a:headEnd/>
            <a:tailEnd/>
          </a:ln>
          <a:effectLst>
            <a:glow rad="63500">
              <a:schemeClr val="accent1">
                <a:satMod val="175000"/>
                <a:alpha val="40000"/>
              </a:schemeClr>
            </a:glow>
            <a:softEdge rad="31750"/>
          </a:effectLst>
        </p:spPr>
      </p:pic>
      <p:sp>
        <p:nvSpPr>
          <p:cNvPr id="7" name="TextBox 6"/>
          <p:cNvSpPr txBox="1"/>
          <p:nvPr/>
        </p:nvSpPr>
        <p:spPr>
          <a:xfrm>
            <a:off x="2571736" y="2071678"/>
            <a:ext cx="3357586" cy="1938992"/>
          </a:xfrm>
          <a:prstGeom prst="rect">
            <a:avLst/>
          </a:prstGeom>
          <a:effectLst>
            <a:glow rad="1397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ru-RU" sz="1500" b="1" i="1" dirty="0" smtClean="0">
                <a:latin typeface="Times New Roman" pitchFamily="18" charset="0"/>
                <a:cs typeface="Times New Roman" pitchFamily="18" charset="0"/>
              </a:rPr>
              <a:t>Организация предоставления общедоступного и бесплатного дошкольного образования по основным общеобразовательным программам в муниципальных образовательных организациях 2017г. - 61,4млн.руб., 2018г. - 60,4 млн.руб., 2019г. - 59,4 млн. руб..</a:t>
            </a:r>
            <a:endParaRPr lang="ru-RU" sz="1500" b="1" i="1" dirty="0">
              <a:latin typeface="Times New Roman" pitchFamily="18" charset="0"/>
              <a:cs typeface="Times New Roman" pitchFamily="18" charset="0"/>
            </a:endParaRPr>
          </a:p>
        </p:txBody>
      </p:sp>
      <p:sp>
        <p:nvSpPr>
          <p:cNvPr id="11" name="TextBox 10"/>
          <p:cNvSpPr txBox="1"/>
          <p:nvPr/>
        </p:nvSpPr>
        <p:spPr>
          <a:xfrm>
            <a:off x="2571736" y="3929066"/>
            <a:ext cx="3357586" cy="1938992"/>
          </a:xfrm>
          <a:prstGeom prst="rect">
            <a:avLst/>
          </a:prstGeom>
          <a:effectLst>
            <a:glow rad="228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500" b="1" i="1" dirty="0" smtClean="0">
                <a:latin typeface="Times New Roman" pitchFamily="18" charset="0"/>
                <a:cs typeface="Times New Roman" pitchFamily="18" charset="0"/>
              </a:rPr>
              <a:t>Организация предоставления общедоступного и бесплатного  начального общего, основного общего, среднего общего образования по основным общеобразовательным программам 2017г. - 92,8 млн. руб., 2018г. - 91,8 млн.руб., 2019г. - 90,8 </a:t>
            </a:r>
            <a:r>
              <a:rPr lang="ru-RU" sz="1500" b="1" i="1" dirty="0" err="1" smtClean="0">
                <a:latin typeface="Times New Roman" pitchFamily="18" charset="0"/>
                <a:cs typeface="Times New Roman" pitchFamily="18" charset="0"/>
              </a:rPr>
              <a:t>млн.руб</a:t>
            </a:r>
            <a:r>
              <a:rPr lang="ru-RU" sz="1500" b="1" i="1" dirty="0" smtClean="0">
                <a:latin typeface="Times New Roman" pitchFamily="18" charset="0"/>
                <a:cs typeface="Times New Roman" pitchFamily="18" charset="0"/>
              </a:rPr>
              <a:t>.</a:t>
            </a:r>
            <a:endParaRPr lang="ru-RU" sz="1500" dirty="0"/>
          </a:p>
        </p:txBody>
      </p:sp>
      <p:sp>
        <p:nvSpPr>
          <p:cNvPr id="14" name="TextBox 13"/>
          <p:cNvSpPr txBox="1"/>
          <p:nvPr/>
        </p:nvSpPr>
        <p:spPr>
          <a:xfrm>
            <a:off x="2571736" y="5780968"/>
            <a:ext cx="3357586" cy="1246495"/>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ru-RU" sz="1500" b="1" i="1" dirty="0" smtClean="0">
                <a:latin typeface="Times New Roman" pitchFamily="18" charset="0"/>
                <a:cs typeface="Times New Roman" pitchFamily="18" charset="0"/>
              </a:rPr>
              <a:t>Организация предоставления дополнительного образования детям 2017г. - 9,3 млн.руб., 2018г. - 9,3 млн. руб., 2019г. - 9,3 </a:t>
            </a:r>
            <a:r>
              <a:rPr lang="ru-RU" sz="1500" b="1" i="1" dirty="0" err="1" smtClean="0">
                <a:latin typeface="Times New Roman" pitchFamily="18" charset="0"/>
                <a:cs typeface="Times New Roman" pitchFamily="18" charset="0"/>
              </a:rPr>
              <a:t>млн.руб</a:t>
            </a:r>
            <a:r>
              <a:rPr lang="ru-RU" sz="1500" b="1" i="1" dirty="0" smtClean="0">
                <a:latin typeface="Times New Roman" pitchFamily="18" charset="0"/>
                <a:cs typeface="Times New Roman" pitchFamily="18" charset="0"/>
              </a:rPr>
              <a:t>.</a:t>
            </a:r>
          </a:p>
          <a:p>
            <a:pPr algn="just"/>
            <a:r>
              <a:rPr lang="ru-RU" sz="1500" b="1" i="1" dirty="0">
                <a:latin typeface="Times New Roman" pitchFamily="18" charset="0"/>
                <a:cs typeface="Times New Roman" pitchFamily="18" charset="0"/>
              </a:rPr>
              <a:t>и</a:t>
            </a:r>
            <a:r>
              <a:rPr lang="ru-RU" sz="1500" b="1" i="1" dirty="0" smtClean="0">
                <a:latin typeface="Times New Roman" pitchFamily="18" charset="0"/>
                <a:cs typeface="Times New Roman" pitchFamily="18" charset="0"/>
              </a:rPr>
              <a:t> другие подпрограммы.</a:t>
            </a:r>
            <a:endParaRPr lang="ru-RU" sz="1500" b="1" i="1" dirty="0">
              <a:latin typeface="Times New Roman" pitchFamily="18" charset="0"/>
              <a:cs typeface="Times New Roman" pitchFamily="18" charset="0"/>
            </a:endParaRPr>
          </a:p>
        </p:txBody>
      </p:sp>
      <p:sp>
        <p:nvSpPr>
          <p:cNvPr id="15" name="TextBox 14"/>
          <p:cNvSpPr txBox="1"/>
          <p:nvPr/>
        </p:nvSpPr>
        <p:spPr>
          <a:xfrm>
            <a:off x="2571737" y="1142984"/>
            <a:ext cx="3357585" cy="954107"/>
          </a:xfrm>
          <a:prstGeom prst="rect">
            <a:avLst/>
          </a:prstGeom>
          <a:effectLst>
            <a:glow rad="1397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400" b="1" dirty="0" smtClean="0">
                <a:latin typeface="Times New Roman" pitchFamily="18" charset="0"/>
                <a:cs typeface="Times New Roman" pitchFamily="18" charset="0"/>
              </a:rPr>
              <a:t>Всего расходы по Программе </a:t>
            </a:r>
          </a:p>
          <a:p>
            <a:pPr algn="ctr"/>
            <a:r>
              <a:rPr lang="ru-RU" sz="1400" b="1" dirty="0" smtClean="0">
                <a:latin typeface="Times New Roman" pitchFamily="18" charset="0"/>
                <a:cs typeface="Times New Roman" pitchFamily="18" charset="0"/>
              </a:rPr>
              <a:t>на 2017 год - 170,6 </a:t>
            </a:r>
            <a:r>
              <a:rPr lang="ru-RU" sz="1400" b="1" dirty="0" err="1" smtClean="0">
                <a:latin typeface="Times New Roman" pitchFamily="18" charset="0"/>
                <a:cs typeface="Times New Roman" pitchFamily="18" charset="0"/>
              </a:rPr>
              <a:t>млн.руб</a:t>
            </a:r>
            <a:r>
              <a:rPr lang="ru-RU" sz="1400" b="1" dirty="0" smtClean="0">
                <a:latin typeface="Times New Roman" pitchFamily="18" charset="0"/>
                <a:cs typeface="Times New Roman" pitchFamily="18" charset="0"/>
              </a:rPr>
              <a:t>.;</a:t>
            </a:r>
          </a:p>
          <a:p>
            <a:pPr algn="ctr"/>
            <a:r>
              <a:rPr lang="ru-RU" sz="1400" b="1" dirty="0" smtClean="0">
                <a:latin typeface="Times New Roman" pitchFamily="18" charset="0"/>
                <a:cs typeface="Times New Roman" pitchFamily="18" charset="0"/>
              </a:rPr>
              <a:t>на 2018 год - 168,6 млн. руб.;</a:t>
            </a:r>
          </a:p>
          <a:p>
            <a:pPr algn="ctr"/>
            <a:r>
              <a:rPr lang="ru-RU" sz="1400" b="1" dirty="0" smtClean="0">
                <a:latin typeface="Times New Roman" pitchFamily="18" charset="0"/>
                <a:cs typeface="Times New Roman" pitchFamily="18" charset="0"/>
              </a:rPr>
              <a:t>на 2019 год - 166,6 млн. руб.</a:t>
            </a:r>
            <a:endParaRPr lang="ru-RU" b="1" dirty="0">
              <a:latin typeface="Times New Roman" pitchFamily="18" charset="0"/>
              <a:cs typeface="Times New Roman" pitchFamily="18" charset="0"/>
            </a:endParaRPr>
          </a:p>
        </p:txBody>
      </p:sp>
      <p:pic>
        <p:nvPicPr>
          <p:cNvPr id="14337" name="Picture 1" descr="\\Core_quad\почта\фото в школе.JPG"/>
          <p:cNvPicPr>
            <a:picLocks noChangeAspect="1" noChangeArrowheads="1"/>
          </p:cNvPicPr>
          <p:nvPr/>
        </p:nvPicPr>
        <p:blipFill>
          <a:blip r:embed="rId8" cstate="print"/>
          <a:srcRect/>
          <a:stretch>
            <a:fillRect/>
          </a:stretch>
        </p:blipFill>
        <p:spPr bwMode="auto">
          <a:xfrm>
            <a:off x="6000760" y="3214685"/>
            <a:ext cx="3143240" cy="1643075"/>
          </a:xfrm>
          <a:prstGeom prst="rect">
            <a:avLst/>
          </a:prstGeom>
          <a:noFill/>
          <a:effectLst>
            <a:glow rad="139700">
              <a:schemeClr val="accent2">
                <a:satMod val="175000"/>
                <a:alpha val="40000"/>
              </a:schemeClr>
            </a:glo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C:\Users\Yuzhafo\Desktop\фото дети\ваще большие\DSCN0368.JPG"/>
          <p:cNvPicPr>
            <a:picLocks noChangeAspect="1" noChangeArrowheads="1"/>
          </p:cNvPicPr>
          <p:nvPr/>
        </p:nvPicPr>
        <p:blipFill>
          <a:blip r:embed="rId2" cstate="print">
            <a:lum contrast="-65000"/>
          </a:blip>
          <a:srcRect/>
          <a:stretch>
            <a:fillRect/>
          </a:stretch>
        </p:blipFill>
        <p:spPr bwMode="auto">
          <a:xfrm>
            <a:off x="0" y="0"/>
            <a:ext cx="9144000" cy="6858000"/>
          </a:xfrm>
          <a:prstGeom prst="rect">
            <a:avLst/>
          </a:prstGeom>
          <a:noFill/>
          <a:effectLst>
            <a:glow rad="139700">
              <a:schemeClr val="accent2">
                <a:satMod val="175000"/>
                <a:alpha val="40000"/>
              </a:schemeClr>
            </a:glow>
          </a:effectLst>
        </p:spPr>
      </p:pic>
      <p:sp>
        <p:nvSpPr>
          <p:cNvPr id="6" name="TextBox 5"/>
          <p:cNvSpPr txBox="1"/>
          <p:nvPr/>
        </p:nvSpPr>
        <p:spPr>
          <a:xfrm>
            <a:off x="357158" y="1"/>
            <a:ext cx="8501122" cy="830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1600" b="1" dirty="0" smtClean="0">
                <a:solidFill>
                  <a:srgbClr val="FF0000"/>
                </a:solidFill>
                <a:latin typeface="Times New Roman" pitchFamily="18" charset="0"/>
                <a:cs typeface="Times New Roman" pitchFamily="18" charset="0"/>
              </a:rPr>
              <a:t>Цель Программы</a:t>
            </a:r>
          </a:p>
          <a:p>
            <a:pPr algn="just"/>
            <a:r>
              <a:rPr lang="ru-RU" sz="1600" dirty="0" smtClean="0">
                <a:solidFill>
                  <a:srgbClr val="FF0000"/>
                </a:solidFill>
                <a:latin typeface="Times New Roman" pitchFamily="18" charset="0"/>
                <a:cs typeface="Times New Roman" pitchFamily="18" charset="0"/>
              </a:rPr>
              <a:t>Создание инновационных механизмов развития системы образования как основы формирования человеческого потенциала района. </a:t>
            </a:r>
            <a:endParaRPr lang="ru-RU" sz="1600" dirty="0">
              <a:solidFill>
                <a:srgbClr val="FF0000"/>
              </a:solidFill>
              <a:latin typeface="Times New Roman" pitchFamily="18" charset="0"/>
              <a:cs typeface="Times New Roman" pitchFamily="18" charset="0"/>
            </a:endParaRPr>
          </a:p>
        </p:txBody>
      </p:sp>
      <p:sp>
        <p:nvSpPr>
          <p:cNvPr id="7" name="TextBox 6"/>
          <p:cNvSpPr txBox="1"/>
          <p:nvPr/>
        </p:nvSpPr>
        <p:spPr>
          <a:xfrm>
            <a:off x="0" y="714356"/>
            <a:ext cx="9144000" cy="2893100"/>
          </a:xfrm>
          <a:prstGeom prst="rect">
            <a:avLst/>
          </a:prstGeom>
          <a:noFill/>
        </p:spPr>
        <p:txBody>
          <a:bodyPr wrap="square" rtlCol="0">
            <a:spAutoFit/>
          </a:bodyPr>
          <a:lstStyle/>
          <a:p>
            <a:pPr algn="ctr"/>
            <a:r>
              <a:rPr lang="ru-RU" sz="1400" b="1" dirty="0" smtClean="0">
                <a:solidFill>
                  <a:srgbClr val="FFFF00"/>
                </a:solidFill>
                <a:latin typeface="Times New Roman" pitchFamily="18" charset="0"/>
                <a:cs typeface="Times New Roman" pitchFamily="18" charset="0"/>
              </a:rPr>
              <a:t>Подпрограммы:</a:t>
            </a:r>
          </a:p>
          <a:p>
            <a:pPr algn="just"/>
            <a:r>
              <a:rPr lang="ru-RU" sz="1400" b="1" dirty="0" smtClean="0">
                <a:solidFill>
                  <a:srgbClr val="FFFF00"/>
                </a:solidFill>
                <a:latin typeface="Times New Roman" pitchFamily="18" charset="0"/>
                <a:cs typeface="Times New Roman" pitchFamily="18" charset="0"/>
              </a:rPr>
              <a:t>1. Организация предоставления общедоступного и бесплатного дошкольного образования по основным общеобразовательным программам в муниципальных образовательных организациях;</a:t>
            </a:r>
          </a:p>
          <a:p>
            <a:pPr algn="just"/>
            <a:r>
              <a:rPr lang="ru-RU" sz="1400" b="1" dirty="0" smtClean="0">
                <a:solidFill>
                  <a:srgbClr val="FFFF00"/>
                </a:solidFill>
                <a:latin typeface="Times New Roman" pitchFamily="18" charset="0"/>
                <a:cs typeface="Times New Roman" pitchFamily="18" charset="0"/>
              </a:rPr>
              <a:t>2. Организация предоставления общедоступного и бесплатного начального общего, основного общего, среднего общего образования по основным общеобразовательным программам;</a:t>
            </a:r>
          </a:p>
          <a:p>
            <a:pPr algn="just"/>
            <a:r>
              <a:rPr lang="ru-RU" sz="1400" b="1" dirty="0" smtClean="0">
                <a:solidFill>
                  <a:srgbClr val="FFFF00"/>
                </a:solidFill>
                <a:latin typeface="Times New Roman" pitchFamily="18" charset="0"/>
                <a:cs typeface="Times New Roman" pitchFamily="18" charset="0"/>
              </a:rPr>
              <a:t>3. Организация предоставления дополнительного образования детям;</a:t>
            </a:r>
          </a:p>
          <a:p>
            <a:pPr algn="just"/>
            <a:r>
              <a:rPr lang="ru-RU" sz="1400" b="1" dirty="0" smtClean="0">
                <a:solidFill>
                  <a:srgbClr val="FFFF00"/>
                </a:solidFill>
                <a:latin typeface="Times New Roman" pitchFamily="18" charset="0"/>
                <a:cs typeface="Times New Roman" pitchFamily="18" charset="0"/>
              </a:rPr>
              <a:t>4. Организованный отдых  детей  в каникулярное время;</a:t>
            </a:r>
          </a:p>
          <a:p>
            <a:pPr algn="just"/>
            <a:r>
              <a:rPr lang="ru-RU" sz="1400" b="1" dirty="0" smtClean="0">
                <a:solidFill>
                  <a:srgbClr val="FFFF00"/>
                </a:solidFill>
                <a:latin typeface="Times New Roman" pitchFamily="18" charset="0"/>
                <a:cs typeface="Times New Roman" pitchFamily="18" charset="0"/>
              </a:rPr>
              <a:t>5. Одарённые дети; </a:t>
            </a:r>
          </a:p>
          <a:p>
            <a:pPr algn="just"/>
            <a:r>
              <a:rPr lang="ru-RU" sz="1400" b="1" dirty="0" smtClean="0">
                <a:solidFill>
                  <a:srgbClr val="FFFF00"/>
                </a:solidFill>
                <a:latin typeface="Times New Roman" pitchFamily="18" charset="0"/>
                <a:cs typeface="Times New Roman" pitchFamily="18" charset="0"/>
              </a:rPr>
              <a:t>6. Профессиональная переподготовка и повышение квалификации;</a:t>
            </a:r>
          </a:p>
          <a:p>
            <a:pPr algn="just"/>
            <a:r>
              <a:rPr lang="ru-RU" sz="1400" b="1" dirty="0" smtClean="0">
                <a:solidFill>
                  <a:srgbClr val="FFFF00"/>
                </a:solidFill>
                <a:latin typeface="Times New Roman" pitchFamily="18" charset="0"/>
                <a:cs typeface="Times New Roman" pitchFamily="18" charset="0"/>
              </a:rPr>
              <a:t>7. Организация временного трудоустройства несовершеннолетних граждан в возрасте от 14 до 18 лет в свободное от учебы время;</a:t>
            </a:r>
          </a:p>
          <a:p>
            <a:pPr algn="just"/>
            <a:r>
              <a:rPr lang="ru-RU" sz="1400" b="1" dirty="0" smtClean="0">
                <a:solidFill>
                  <a:srgbClr val="FFFF00"/>
                </a:solidFill>
                <a:latin typeface="Times New Roman" pitchFamily="18" charset="0"/>
                <a:cs typeface="Times New Roman" pitchFamily="18" charset="0"/>
              </a:rPr>
              <a:t>8. Обеспечение деятельности структурных подразделений Отдела образования администрации Южского муниципального района. </a:t>
            </a:r>
            <a:endParaRPr lang="ru-RU" sz="1400" b="1" dirty="0">
              <a:solidFill>
                <a:srgbClr val="FFFF00"/>
              </a:solidFill>
              <a:latin typeface="Times New Roman" pitchFamily="18" charset="0"/>
              <a:cs typeface="Times New Roman" pitchFamily="18" charset="0"/>
            </a:endParaRPr>
          </a:p>
        </p:txBody>
      </p:sp>
      <p:sp>
        <p:nvSpPr>
          <p:cNvPr id="8" name="TextBox 7"/>
          <p:cNvSpPr txBox="1"/>
          <p:nvPr/>
        </p:nvSpPr>
        <p:spPr>
          <a:xfrm>
            <a:off x="0" y="3500438"/>
            <a:ext cx="9144000" cy="3231654"/>
          </a:xfrm>
          <a:prstGeom prst="rect">
            <a:avLst/>
          </a:prstGeom>
          <a:noFill/>
        </p:spPr>
        <p:txBody>
          <a:bodyPr wrap="square" rtlCol="0">
            <a:spAutoFit/>
          </a:bodyPr>
          <a:lstStyle/>
          <a:p>
            <a:pPr algn="ctr"/>
            <a:r>
              <a:rPr lang="ru-RU" sz="1200" b="1" dirty="0" smtClean="0">
                <a:solidFill>
                  <a:schemeClr val="bg1"/>
                </a:solidFill>
                <a:latin typeface="Times New Roman" pitchFamily="18" charset="0"/>
                <a:cs typeface="Times New Roman" pitchFamily="18" charset="0"/>
              </a:rPr>
              <a:t> Ожидаемые результаты реализации Программы</a:t>
            </a:r>
            <a:r>
              <a:rPr lang="ru-RU" sz="1200" dirty="0" smtClean="0">
                <a:solidFill>
                  <a:schemeClr val="bg1"/>
                </a:solidFill>
                <a:latin typeface="Times New Roman" pitchFamily="18" charset="0"/>
                <a:cs typeface="Times New Roman" pitchFamily="18" charset="0"/>
              </a:rPr>
              <a:t> </a:t>
            </a:r>
          </a:p>
          <a:p>
            <a:pPr algn="just"/>
            <a:r>
              <a:rPr lang="ru-RU" sz="1200" dirty="0" smtClean="0">
                <a:solidFill>
                  <a:schemeClr val="bg1"/>
                </a:solidFill>
                <a:latin typeface="Times New Roman" pitchFamily="18" charset="0"/>
                <a:cs typeface="Times New Roman" pitchFamily="18" charset="0"/>
              </a:rPr>
              <a:t> Реализация мер, предусмотренных </a:t>
            </a:r>
            <a:r>
              <a:rPr lang="ru-RU" sz="1200" dirty="0">
                <a:solidFill>
                  <a:schemeClr val="bg1"/>
                </a:solidFill>
                <a:latin typeface="Times New Roman" pitchFamily="18" charset="0"/>
                <a:cs typeface="Times New Roman" pitchFamily="18" charset="0"/>
              </a:rPr>
              <a:t>П</a:t>
            </a:r>
            <a:r>
              <a:rPr lang="ru-RU" sz="1200" dirty="0" smtClean="0">
                <a:solidFill>
                  <a:schemeClr val="bg1"/>
                </a:solidFill>
                <a:latin typeface="Times New Roman" pitchFamily="18" charset="0"/>
                <a:cs typeface="Times New Roman" pitchFamily="18" charset="0"/>
              </a:rPr>
              <a:t>рограммой, при условии достаточного финансирования позволит:</a:t>
            </a:r>
          </a:p>
          <a:p>
            <a:pPr algn="just"/>
            <a:r>
              <a:rPr lang="ru-RU" sz="1200" dirty="0" smtClean="0">
                <a:solidFill>
                  <a:schemeClr val="bg1"/>
                </a:solidFill>
                <a:latin typeface="Times New Roman" pitchFamily="18" charset="0"/>
                <a:cs typeface="Times New Roman" pitchFamily="18" charset="0"/>
              </a:rPr>
              <a:t>- выполнить государственные гарантии общедоступности и бесплатности общего образования;</a:t>
            </a:r>
          </a:p>
          <a:p>
            <a:pPr algn="just"/>
            <a:r>
              <a:rPr lang="ru-RU" sz="1200" dirty="0" smtClean="0">
                <a:solidFill>
                  <a:schemeClr val="bg1"/>
                </a:solidFill>
                <a:latin typeface="Times New Roman" pitchFamily="18" charset="0"/>
                <a:cs typeface="Times New Roman" pitchFamily="18" charset="0"/>
              </a:rPr>
              <a:t>- ликвидировать очереди в дошкольные образовательные организации для детей в возрасте от 3 до 7 лет;</a:t>
            </a:r>
          </a:p>
          <a:p>
            <a:pPr algn="just"/>
            <a:r>
              <a:rPr lang="ru-RU" sz="1200" dirty="0" smtClean="0">
                <a:solidFill>
                  <a:schemeClr val="bg1"/>
                </a:solidFill>
                <a:latin typeface="Times New Roman" pitchFamily="18" charset="0"/>
                <a:cs typeface="Times New Roman" pitchFamily="18" charset="0"/>
              </a:rPr>
              <a:t>-  создать условия, обеспечивающие безопасность и комфорт детей, в том числе для детей с ограниченными возможностями здоровья, в образовательных организациях, реализующих программы дошкольного образования;</a:t>
            </a:r>
          </a:p>
          <a:p>
            <a:pPr algn="just"/>
            <a:r>
              <a:rPr lang="ru-RU" sz="1200" dirty="0" smtClean="0">
                <a:solidFill>
                  <a:schemeClr val="bg1"/>
                </a:solidFill>
                <a:latin typeface="Times New Roman" pitchFamily="18" charset="0"/>
                <a:cs typeface="Times New Roman" pitchFamily="18" charset="0"/>
              </a:rPr>
              <a:t>- создать условия для получения гражданами качественного образования с учётом их потребностей;</a:t>
            </a:r>
          </a:p>
          <a:p>
            <a:pPr algn="just"/>
            <a:r>
              <a:rPr lang="ru-RU" sz="1200" dirty="0" smtClean="0">
                <a:solidFill>
                  <a:schemeClr val="bg1"/>
                </a:solidFill>
                <a:latin typeface="Times New Roman" pitchFamily="18" charset="0"/>
                <a:cs typeface="Times New Roman" pitchFamily="18" charset="0"/>
              </a:rPr>
              <a:t>- обеспечить достижение высокого уровня эффективности и качества общего образования;</a:t>
            </a:r>
          </a:p>
          <a:p>
            <a:pPr algn="just">
              <a:buFontTx/>
              <a:buChar char="-"/>
            </a:pPr>
            <a:r>
              <a:rPr lang="ru-RU" sz="1200" dirty="0" smtClean="0">
                <a:solidFill>
                  <a:schemeClr val="bg1"/>
                </a:solidFill>
                <a:latin typeface="Times New Roman" pitchFamily="18" charset="0"/>
                <a:cs typeface="Times New Roman" pitchFamily="18" charset="0"/>
              </a:rPr>
              <a:t>сохранить и укрепить кадровый состав муниципальных образовательных организаций;</a:t>
            </a:r>
          </a:p>
          <a:p>
            <a:pPr algn="just"/>
            <a:r>
              <a:rPr lang="ru-RU" sz="1200" dirty="0" smtClean="0">
                <a:solidFill>
                  <a:schemeClr val="bg1"/>
                </a:solidFill>
                <a:latin typeface="Times New Roman" pitchFamily="18" charset="0"/>
                <a:cs typeface="Times New Roman" pitchFamily="18" charset="0"/>
              </a:rPr>
              <a:t> - обеспечить доступность и возможность получения обучающимися дополнительного образования;</a:t>
            </a:r>
          </a:p>
          <a:p>
            <a:pPr algn="just">
              <a:buFontTx/>
              <a:buChar char="-"/>
            </a:pPr>
            <a:r>
              <a:rPr lang="ru-RU" sz="1200" dirty="0" smtClean="0">
                <a:solidFill>
                  <a:schemeClr val="bg1"/>
                </a:solidFill>
                <a:latin typeface="Times New Roman" pitchFamily="18" charset="0"/>
                <a:cs typeface="Times New Roman" pitchFamily="18" charset="0"/>
              </a:rPr>
              <a:t>обеспечить достижение высокого уровня эффективности и качества дополнительного образования детей;</a:t>
            </a:r>
          </a:p>
          <a:p>
            <a:pPr algn="just">
              <a:buFontTx/>
              <a:buChar char="-"/>
            </a:pPr>
            <a:r>
              <a:rPr lang="ru-RU" sz="1200" dirty="0" smtClean="0">
                <a:solidFill>
                  <a:schemeClr val="bg1"/>
                </a:solidFill>
                <a:latin typeface="Times New Roman" pitchFamily="18" charset="0"/>
                <a:cs typeface="Times New Roman" pitchFamily="18" charset="0"/>
              </a:rPr>
              <a:t> создать благоприятные условия для укрепления здоровья детей, содействия их  полноценному физическому и психическому развитию;</a:t>
            </a:r>
          </a:p>
          <a:p>
            <a:pPr algn="just">
              <a:buFontTx/>
              <a:buChar char="-"/>
            </a:pPr>
            <a:r>
              <a:rPr lang="ru-RU" sz="1200" dirty="0" smtClean="0">
                <a:solidFill>
                  <a:schemeClr val="bg1"/>
                </a:solidFill>
                <a:latin typeface="Times New Roman" pitchFamily="18" charset="0"/>
                <a:cs typeface="Times New Roman" pitchFamily="18" charset="0"/>
              </a:rPr>
              <a:t>создать условия для формирования комплексной системы работы с одарёнными детьми в районе;</a:t>
            </a:r>
          </a:p>
          <a:p>
            <a:pPr algn="just"/>
            <a:r>
              <a:rPr lang="ru-RU" sz="1200" dirty="0" smtClean="0">
                <a:solidFill>
                  <a:schemeClr val="bg1"/>
                </a:solidFill>
                <a:latin typeface="Times New Roman" pitchFamily="18" charset="0"/>
                <a:cs typeface="Times New Roman" pitchFamily="18" charset="0"/>
              </a:rPr>
              <a:t>- обеспечить доступность и возможность получения педагогами профессиональной переподготовки;</a:t>
            </a:r>
          </a:p>
          <a:p>
            <a:pPr algn="just"/>
            <a:r>
              <a:rPr lang="ru-RU" sz="1200" dirty="0" smtClean="0">
                <a:solidFill>
                  <a:schemeClr val="bg1"/>
                </a:solidFill>
                <a:latin typeface="Times New Roman" pitchFamily="18" charset="0"/>
                <a:cs typeface="Times New Roman" pitchFamily="18" charset="0"/>
              </a:rPr>
              <a:t>- обеспечение несовершеннолетних граждан от 14 до 18 лет  услугами по временному трудоустройству в свободное от учёбы время;</a:t>
            </a:r>
          </a:p>
          <a:p>
            <a:pPr algn="just"/>
            <a:r>
              <a:rPr lang="ru-RU" sz="1200" dirty="0" smtClean="0">
                <a:solidFill>
                  <a:schemeClr val="bg1"/>
                </a:solidFill>
                <a:latin typeface="Times New Roman" pitchFamily="18" charset="0"/>
                <a:cs typeface="Times New Roman" pitchFamily="18" charset="0"/>
              </a:rPr>
              <a:t>-обеспечить выполнение учета хозяйственной деятельности подведомственных учреждений и структурных подразделений в соответствии  с действующем законодательством.</a:t>
            </a:r>
            <a:endParaRPr lang="ru-RU" sz="1200" dirty="0">
              <a:solidFill>
                <a:schemeClr val="bg1"/>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style>
          <a:lnRef idx="1">
            <a:schemeClr val="accent3"/>
          </a:lnRef>
          <a:fillRef idx="2">
            <a:schemeClr val="accent3"/>
          </a:fillRef>
          <a:effectRef idx="1">
            <a:schemeClr val="accent3"/>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latin typeface="Times New Roman" pitchFamily="18" charset="0"/>
              <a:cs typeface="Times New Roman"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806769073"/>
              </p:ext>
            </p:extLst>
          </p:nvPr>
        </p:nvGraphicFramePr>
        <p:xfrm>
          <a:off x="1" y="764702"/>
          <a:ext cx="9143998" cy="6093298"/>
        </p:xfrm>
        <a:graphic>
          <a:graphicData uri="http://schemas.openxmlformats.org/drawingml/2006/table">
            <a:tbl>
              <a:tblPr>
                <a:tableStyleId>{22838BEF-8BB2-4498-84A7-C5851F593DF1}</a:tableStyleId>
              </a:tblPr>
              <a:tblGrid>
                <a:gridCol w="363890"/>
                <a:gridCol w="4663568"/>
                <a:gridCol w="984701"/>
                <a:gridCol w="792088"/>
                <a:gridCol w="643022"/>
                <a:gridCol w="565197"/>
                <a:gridCol w="565766"/>
                <a:gridCol w="565766"/>
              </a:tblGrid>
              <a:tr h="407010">
                <a:tc rowSpan="2">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rowSpan="2">
                  <a:txBody>
                    <a:bodyPr/>
                    <a:lstStyle/>
                    <a:p>
                      <a:pPr marL="457200" algn="ctr">
                        <a:lnSpc>
                          <a:spcPct val="107000"/>
                        </a:lnSpc>
                        <a:spcAft>
                          <a:spcPts val="0"/>
                        </a:spcAft>
                        <a:tabLst>
                          <a:tab pos="571500" algn="l"/>
                        </a:tabLst>
                      </a:pPr>
                      <a:r>
                        <a:rPr lang="ru-RU" sz="1000">
                          <a:effectLst/>
                          <a:latin typeface="Times New Roman" panose="02020603050405020304" pitchFamily="18" charset="0"/>
                          <a:cs typeface="Times New Roman" panose="02020603050405020304" pitchFamily="18" charset="0"/>
                        </a:rPr>
                        <a:t>Наименование целевого индикатора (показателя)</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rowSpan="2">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Ед. изм.</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gridSpan="5">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Значения целевых</a:t>
                      </a:r>
                      <a:endParaRPr lang="ru-RU" sz="1100" kern="1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индикаторов (показателей)</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5808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2015г.</a:t>
                      </a:r>
                      <a:endParaRPr lang="ru-RU" sz="11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2016г.</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2017г.</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2018г.</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2019г.</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r>
              <a:tr h="1109278">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1.</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L="11430" algn="just">
                        <a:lnSpc>
                          <a:spcPct val="107000"/>
                        </a:lnSpc>
                        <a:spcAft>
                          <a:spcPts val="0"/>
                        </a:spcAft>
                      </a:pPr>
                      <a:r>
                        <a:rPr lang="ru-RU" sz="1000" kern="100">
                          <a:effectLst/>
                          <a:latin typeface="Times New Roman" panose="02020603050405020304" pitchFamily="18" charset="0"/>
                          <a:cs typeface="Times New Roman" panose="02020603050405020304" pitchFamily="18" charset="0"/>
                        </a:rPr>
                        <a:t>Удельный вес численности дошкольников в образовательных организациях, в возрасте от 1,5 до 7 лет, охваченных образовательными программами, соответствующими федеральному государственному образовательному стандарту дошкольного образования</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60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90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r>
              <a:tr h="895483">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R="21590" algn="just">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Удельный вес численности детей-инвалидов  и детей с ОВЗ в общей численности воспитанников в образовательных организациях, реализующих образовательную программу дошкольного образования, получающих инклюзивное образование</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97" marR="62497" marT="0" marB="0"/>
                </a:tc>
                <a:tc>
                  <a:txBody>
                    <a:bodyPr/>
                    <a:lstStyle/>
                    <a:p>
                      <a:pPr algn="ctr">
                        <a:lnSpc>
                          <a:spcPts val="12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r>
              <a:tr h="447743">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3</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R="21590" algn="just">
                        <a:lnSpc>
                          <a:spcPct val="107000"/>
                        </a:lnSpc>
                        <a:spcAft>
                          <a:spcPts val="0"/>
                        </a:spcAft>
                      </a:pPr>
                      <a:r>
                        <a:rPr lang="ru-RU" sz="1000" kern="100">
                          <a:effectLst/>
                          <a:latin typeface="Times New Roman" panose="02020603050405020304" pitchFamily="18" charset="0"/>
                          <a:cs typeface="Times New Roman" panose="02020603050405020304" pitchFamily="18" charset="0"/>
                        </a:rPr>
                        <a:t>Доля образовательных учреждений,  соответствующих нормам пожарной безопасности</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a:effectLst/>
                          <a:latin typeface="Times New Roman" panose="02020603050405020304" pitchFamily="18" charset="0"/>
                          <a:cs typeface="Times New Roman" panose="02020603050405020304" pitchFamily="18" charset="0"/>
                        </a:rPr>
                        <a:t>%</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r>
              <a:tr h="671614">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R="21590" algn="just">
                        <a:lnSpc>
                          <a:spcPct val="107000"/>
                        </a:lnSpc>
                        <a:spcAft>
                          <a:spcPts val="0"/>
                        </a:spcAft>
                      </a:pPr>
                      <a:r>
                        <a:rPr lang="ru-RU" sz="1000" kern="100">
                          <a:effectLst/>
                          <a:latin typeface="Times New Roman" panose="02020603050405020304" pitchFamily="18" charset="0"/>
                          <a:cs typeface="Times New Roman" panose="02020603050405020304" pitchFamily="18" charset="0"/>
                        </a:rPr>
                        <a:t>Численность детей- сирот и детей, оставшимися без попечения родителей, детей-инвалидов в образовательных организациях, реализующих образовательную программу дошкольного образования.</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a:effectLst/>
                          <a:latin typeface="Times New Roman" panose="02020603050405020304" pitchFamily="18" charset="0"/>
                          <a:cs typeface="Times New Roman" panose="02020603050405020304" pitchFamily="18" charset="0"/>
                        </a:rPr>
                        <a:t>Чел</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97" marR="62497"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smtClean="0">
                          <a:effectLst/>
                          <a:latin typeface="Times New Roman" panose="02020603050405020304" pitchFamily="18" charset="0"/>
                          <a:cs typeface="Times New Roman" panose="02020603050405020304" pitchFamily="18" charset="0"/>
                        </a:rPr>
                        <a:t>26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87423">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R="21590" algn="just">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Численность родителей, получающих компенсацию части родительской платы за присмотр и уход за детьми в образовательных организациях, реализующих образовательную программу дошкольного образования</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Чел</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97" marR="62497"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1054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288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288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288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288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51091">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L="0">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Численность обучающихся по основным общеобразовательным программам в общеобразовательных организациях</a:t>
                      </a:r>
                    </a:p>
                    <a:p>
                      <a:pPr marL="0">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 </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Чел.</a:t>
                      </a:r>
                    </a:p>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 </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2078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2093</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3000</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3000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3000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8580" marR="68580" marT="0" marB="0"/>
                </a:tc>
              </a:tr>
              <a:tr h="665568">
                <a:tc>
                  <a:txBody>
                    <a:bodyPr/>
                    <a:lstStyle/>
                    <a:p>
                      <a:pPr marL="0" algn="ctr">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7.</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marL="0">
                        <a:lnSpc>
                          <a:spcPct val="107000"/>
                        </a:lnSpc>
                        <a:spcAft>
                          <a:spcPts val="0"/>
                        </a:spcAft>
                        <a:tabLst>
                          <a:tab pos="571500" algn="l"/>
                        </a:tabLst>
                      </a:pPr>
                      <a:r>
                        <a:rPr lang="ru-RU" sz="1000" dirty="0">
                          <a:effectLst/>
                          <a:latin typeface="Times New Roman" panose="02020603050405020304" pitchFamily="18" charset="0"/>
                          <a:cs typeface="Times New Roman" panose="02020603050405020304" pitchFamily="18" charset="0"/>
                        </a:rPr>
                        <a:t>Доля учащихся, получающих общее образование в соответствии с ФГОС ( в соответствии с графиком перехода на ФГОС)</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 </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a:effectLst/>
                          <a:latin typeface="Times New Roman" panose="02020603050405020304" pitchFamily="18" charset="0"/>
                          <a:cs typeface="Times New Roman" panose="02020603050405020304" pitchFamily="18" charset="0"/>
                        </a:rPr>
                        <a:t>100</a:t>
                      </a:r>
                      <a:endParaRPr lang="ru-RU" sz="10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100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100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100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c>
                  <a:txBody>
                    <a:bodyPr/>
                    <a:lstStyle/>
                    <a:p>
                      <a:pPr algn="ctr">
                        <a:lnSpc>
                          <a:spcPct val="107000"/>
                        </a:lnSpc>
                        <a:spcAft>
                          <a:spcPts val="0"/>
                        </a:spcAft>
                      </a:pPr>
                      <a:r>
                        <a:rPr lang="ru-RU" sz="1000" kern="100" dirty="0">
                          <a:effectLst/>
                          <a:latin typeface="Times New Roman" panose="02020603050405020304" pitchFamily="18" charset="0"/>
                          <a:cs typeface="Times New Roman" panose="02020603050405020304" pitchFamily="18" charset="0"/>
                        </a:rPr>
                        <a:t>100</a:t>
                      </a:r>
                      <a:endParaRPr lang="ru-RU" sz="1000" kern="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2497" marR="62497" marT="0" marB="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08353774"/>
              </p:ext>
            </p:extLst>
          </p:nvPr>
        </p:nvGraphicFramePr>
        <p:xfrm>
          <a:off x="2" y="0"/>
          <a:ext cx="9143997" cy="6858001"/>
        </p:xfrm>
        <a:graphic>
          <a:graphicData uri="http://schemas.openxmlformats.org/drawingml/2006/table">
            <a:tbl>
              <a:tblPr>
                <a:tableStyleId>{22838BEF-8BB2-4498-84A7-C5851F593DF1}</a:tableStyleId>
              </a:tblPr>
              <a:tblGrid>
                <a:gridCol w="333572"/>
                <a:gridCol w="5326051"/>
                <a:gridCol w="580534"/>
                <a:gridCol w="581119"/>
                <a:gridCol w="580534"/>
                <a:gridCol w="580534"/>
                <a:gridCol w="580534"/>
                <a:gridCol w="581119"/>
              </a:tblGrid>
              <a:tr h="670041">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8.</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nSpc>
                          <a:spcPct val="107000"/>
                        </a:lnSpc>
                        <a:spcAft>
                          <a:spcPts val="0"/>
                        </a:spcAft>
                      </a:pPr>
                      <a:r>
                        <a:rPr lang="ru-RU" sz="1100" kern="100">
                          <a:effectLst/>
                          <a:latin typeface="Times New Roman" panose="02020603050405020304" pitchFamily="18" charset="0"/>
                          <a:cs typeface="Times New Roman" panose="02020603050405020304" pitchFamily="18" charset="0"/>
                        </a:rPr>
                        <a:t>Доля выпускников, прошедших государственную итоговую   аттестацию   по программам основного общего образования:</a:t>
                      </a:r>
                    </a:p>
                    <a:p>
                      <a:pP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r>
              <a:tr h="446693">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9.</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Доля образовательных организаций, соответствующих нормам пожарной безопасности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r>
              <a:tr h="670041">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nSpc>
                          <a:spcPct val="107000"/>
                        </a:lnSpc>
                        <a:spcAft>
                          <a:spcPts val="0"/>
                        </a:spcAft>
                      </a:pPr>
                      <a:r>
                        <a:rPr lang="ru-RU" sz="1100">
                          <a:effectLst/>
                          <a:latin typeface="Times New Roman" panose="02020603050405020304" pitchFamily="18" charset="0"/>
                          <a:cs typeface="Times New Roman" panose="02020603050405020304" pitchFamily="18" charset="0"/>
                        </a:rPr>
                        <a:t>Доля обучающихся 1-11 классов из многодетных семей, охваченных горячим питанием</a:t>
                      </a:r>
                    </a:p>
                    <a:p>
                      <a:pPr>
                        <a:lnSpc>
                          <a:spcPct val="107000"/>
                        </a:lnSpc>
                        <a:spcAft>
                          <a:spcPts val="0"/>
                        </a:spcAft>
                      </a:pPr>
                      <a:r>
                        <a:rPr lang="ru-RU"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100</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r>
              <a:tr h="350741">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nSpc>
                          <a:spcPct val="107000"/>
                        </a:lnSpc>
                        <a:spcAft>
                          <a:spcPts val="0"/>
                        </a:spcAft>
                      </a:pPr>
                      <a:r>
                        <a:rPr lang="ru-RU" sz="1100">
                          <a:effectLst/>
                          <a:latin typeface="Times New Roman" panose="02020603050405020304" pitchFamily="18" charset="0"/>
                          <a:cs typeface="Times New Roman" panose="02020603050405020304" pitchFamily="18" charset="0"/>
                        </a:rPr>
                        <a:t> Доля бесплатных    детских объединений.</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541737">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nSpc>
                          <a:spcPct val="107000"/>
                        </a:lnSpc>
                        <a:spcAft>
                          <a:spcPts val="0"/>
                        </a:spcAft>
                      </a:pPr>
                      <a:r>
                        <a:rPr lang="ru-RU" sz="1100">
                          <a:effectLst/>
                          <a:latin typeface="Times New Roman" panose="02020603050405020304" pitchFamily="18" charset="0"/>
                          <a:cs typeface="Times New Roman" panose="02020603050405020304" pitchFamily="18" charset="0"/>
                        </a:rPr>
                        <a:t> Доля     выполнения  образовательных программ, учебного плана (количество часов, содержание).</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64346">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13</a:t>
                      </a:r>
                    </a:p>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just">
                        <a:lnSpc>
                          <a:spcPct val="107000"/>
                        </a:lnSpc>
                        <a:spcAft>
                          <a:spcPts val="0"/>
                        </a:spcAft>
                      </a:pPr>
                      <a:r>
                        <a:rPr lang="ru-RU" sz="1100">
                          <a:effectLst/>
                          <a:latin typeface="Times New Roman" panose="02020603050405020304" pitchFamily="18" charset="0"/>
                          <a:cs typeface="Times New Roman" panose="02020603050405020304" pitchFamily="18" charset="0"/>
                        </a:rPr>
                        <a:t> Доля укомплектованности педагогическими кадрами.</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100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55825">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just">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Доля обучающихся – победителей и призеров, муниципальных,   региональных, всероссийских конкурсов и  олимпиад,   спортивных соревнований.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25</a:t>
                      </a:r>
                    </a:p>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28</a:t>
                      </a:r>
                    </a:p>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35</a:t>
                      </a:r>
                    </a:p>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45</a:t>
                      </a:r>
                    </a:p>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50</a:t>
                      </a:r>
                    </a:p>
                    <a:p>
                      <a:pPr algn="ctr">
                        <a:lnSpc>
                          <a:spcPct val="107000"/>
                        </a:lnSpc>
                        <a:spcAft>
                          <a:spcPts val="0"/>
                        </a:spcAft>
                      </a:pPr>
                      <a:r>
                        <a:rPr lang="ru-RU" sz="1100" kern="100">
                          <a:effectLst/>
                          <a:latin typeface="Times New Roman" panose="02020603050405020304" pitchFamily="18" charset="0"/>
                          <a:cs typeface="Times New Roman" panose="02020603050405020304" pitchFamily="18" charset="0"/>
                        </a:rPr>
                        <a:t> </a:t>
                      </a:r>
                      <a:endParaRPr lang="ru-RU" sz="1100" kern="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48346" marR="48346" marT="0" marB="0"/>
                </a:tc>
              </a:tr>
              <a:tr h="435534">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just">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 Доля обучающихся – победителей и призеров  муниципальных, региональных, всероссийских  и международных конкурсов.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35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37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40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41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41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623165">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 </a:t>
                      </a:r>
                    </a:p>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just">
                        <a:lnSpc>
                          <a:spcPct val="107000"/>
                        </a:lnSpc>
                        <a:spcAft>
                          <a:spcPts val="0"/>
                        </a:spcAft>
                      </a:pPr>
                      <a:r>
                        <a:rPr lang="ru-RU" sz="1100" spc="-15" dirty="0">
                          <a:effectLst/>
                          <a:latin typeface="Times New Roman" panose="02020603050405020304" pitchFamily="18" charset="0"/>
                          <a:cs typeface="Times New Roman" panose="02020603050405020304" pitchFamily="18" charset="0"/>
                        </a:rPr>
                        <a:t>Доля детей, </a:t>
                      </a:r>
                      <a:r>
                        <a:rPr lang="ru-RU" sz="1100" dirty="0">
                          <a:effectLst/>
                          <a:latin typeface="Times New Roman" panose="02020603050405020304" pitchFamily="18" charset="0"/>
                          <a:cs typeface="Times New Roman" panose="02020603050405020304" pitchFamily="18" charset="0"/>
                        </a:rPr>
                        <a:t>имеющих </a:t>
                      </a:r>
                      <a:r>
                        <a:rPr lang="ru-RU" sz="1100" spc="-15" dirty="0">
                          <a:effectLst/>
                          <a:latin typeface="Times New Roman" panose="02020603050405020304" pitchFamily="18" charset="0"/>
                          <a:cs typeface="Times New Roman" panose="02020603050405020304" pitchFamily="18" charset="0"/>
                        </a:rPr>
                        <a:t>выраженный оздоровительный эффект </a:t>
                      </a:r>
                      <a:r>
                        <a:rPr lang="ru-RU" sz="1100" dirty="0">
                          <a:effectLst/>
                          <a:latin typeface="Times New Roman" panose="02020603050405020304" pitchFamily="18" charset="0"/>
                          <a:cs typeface="Times New Roman" panose="02020603050405020304" pitchFamily="18" charset="0"/>
                        </a:rPr>
                        <a:t>по резул</a:t>
                      </a:r>
                      <a:r>
                        <a:rPr lang="ru-RU" sz="1100" spc="30" dirty="0">
                          <a:effectLst/>
                          <a:latin typeface="Times New Roman" panose="02020603050405020304" pitchFamily="18" charset="0"/>
                          <a:cs typeface="Times New Roman" panose="02020603050405020304" pitchFamily="18" charset="0"/>
                        </a:rPr>
                        <a:t>ьтатам пребывания в лагерях с дневным пребыванием детей.</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90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92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93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94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95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12017">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just">
                        <a:lnSpc>
                          <a:spcPct val="107000"/>
                        </a:lnSpc>
                        <a:spcAft>
                          <a:spcPts val="0"/>
                        </a:spcAft>
                      </a:pPr>
                      <a:r>
                        <a:rPr lang="ru-RU" sz="1100" spc="30" dirty="0">
                          <a:effectLst/>
                          <a:latin typeface="Times New Roman" panose="02020603050405020304" pitchFamily="18" charset="0"/>
                          <a:cs typeface="Times New Roman" panose="02020603050405020304" pitchFamily="18" charset="0"/>
                        </a:rPr>
                        <a:t>Отсутствие нарушений, связанных с предоставлением питания детей.</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Кол.</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12017">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18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just">
                        <a:lnSpc>
                          <a:spcPct val="107000"/>
                        </a:lnSpc>
                        <a:spcAft>
                          <a:spcPts val="0"/>
                        </a:spcAft>
                      </a:pPr>
                      <a:r>
                        <a:rPr lang="ru-RU" sz="1100" spc="-15" dirty="0">
                          <a:effectLst/>
                          <a:latin typeface="Times New Roman" panose="02020603050405020304" pitchFamily="18" charset="0"/>
                          <a:cs typeface="Times New Roman" panose="02020603050405020304" pitchFamily="18" charset="0"/>
                        </a:rPr>
                        <a:t> Отсутствие случаев детского травматизма.</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Кол.</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67420">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19</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just">
                        <a:lnSpc>
                          <a:spcPct val="107000"/>
                        </a:lnSpc>
                        <a:spcAft>
                          <a:spcPts val="0"/>
                        </a:spcAft>
                        <a:tabLst>
                          <a:tab pos="228600" algn="l"/>
                          <a:tab pos="1890395" algn="l"/>
                        </a:tabLst>
                      </a:pPr>
                      <a:r>
                        <a:rPr lang="ru-RU" sz="1100" dirty="0">
                          <a:effectLst/>
                          <a:latin typeface="Times New Roman" panose="02020603050405020304" pitchFamily="18" charset="0"/>
                          <a:cs typeface="Times New Roman" panose="02020603050405020304" pitchFamily="18" charset="0"/>
                        </a:rPr>
                        <a:t> Доля педагогов, прошедших профессиональную переподготовку и повышение   квалификации.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33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33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33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33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38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96407">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20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just">
                        <a:lnSpc>
                          <a:spcPct val="107000"/>
                        </a:lnSpc>
                        <a:spcAft>
                          <a:spcPts val="0"/>
                        </a:spcAft>
                        <a:tabLst>
                          <a:tab pos="228600" algn="l"/>
                          <a:tab pos="1890395" algn="l"/>
                        </a:tabLst>
                      </a:pPr>
                      <a:r>
                        <a:rPr lang="ru-RU" sz="1100" dirty="0">
                          <a:effectLst/>
                          <a:latin typeface="Times New Roman" panose="02020603050405020304" pitchFamily="18" charset="0"/>
                          <a:cs typeface="Times New Roman" panose="02020603050405020304" pitchFamily="18" charset="0"/>
                        </a:rPr>
                        <a:t> Количество    несовершеннолетних граждан от 14 до 18 лет охваченных услугами по временному трудоустройству в свободное от учёбы время.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Чел.</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68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68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69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69</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69</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r h="412017">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21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a:lnSpc>
                          <a:spcPct val="107000"/>
                        </a:lnSpc>
                        <a:spcAft>
                          <a:spcPts val="0"/>
                        </a:spcAft>
                      </a:pPr>
                      <a:r>
                        <a:rPr lang="ru-RU" sz="1100" dirty="0">
                          <a:effectLst/>
                          <a:latin typeface="Times New Roman" panose="02020603050405020304" pitchFamily="18" charset="0"/>
                          <a:cs typeface="Times New Roman" panose="02020603050405020304" pitchFamily="18" charset="0"/>
                        </a:rPr>
                        <a:t> Количество обслуживаемых подведомственных учреждений</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algn="ctr">
                        <a:lnSpc>
                          <a:spcPct val="107000"/>
                        </a:lnSpc>
                        <a:spcAft>
                          <a:spcPts val="0"/>
                        </a:spcAft>
                      </a:pPr>
                      <a:r>
                        <a:rPr lang="ru-RU" sz="1100">
                          <a:effectLst/>
                          <a:latin typeface="Times New Roman" panose="02020603050405020304" pitchFamily="18" charset="0"/>
                          <a:cs typeface="Times New Roman" panose="02020603050405020304" pitchFamily="18" charset="0"/>
                        </a:rPr>
                        <a:t>Кол</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27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27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a:effectLst/>
                          <a:latin typeface="Times New Roman" panose="02020603050405020304" pitchFamily="18" charset="0"/>
                          <a:cs typeface="Times New Roman" panose="02020603050405020304" pitchFamily="18" charset="0"/>
                        </a:rPr>
                        <a:t>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c>
                  <a:txBody>
                    <a:bodyPr/>
                    <a:lstStyle/>
                    <a:p>
                      <a:pPr marL="0" algn="ctr">
                        <a:lnSpc>
                          <a:spcPct val="107000"/>
                        </a:lnSpc>
                        <a:spcAft>
                          <a:spcPts val="0"/>
                        </a:spcAft>
                        <a:tabLst>
                          <a:tab pos="571500" algn="l"/>
                        </a:tabLst>
                      </a:pPr>
                      <a:r>
                        <a:rPr lang="ru-RU" sz="1100" dirty="0">
                          <a:effectLst/>
                          <a:latin typeface="Times New Roman" panose="02020603050405020304" pitchFamily="18" charset="0"/>
                          <a:cs typeface="Times New Roman" panose="02020603050405020304" pitchFamily="18" charset="0"/>
                        </a:rPr>
                        <a:t>23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346" marR="48346" marT="0" marB="0"/>
                </a:tc>
              </a:tr>
            </a:tbl>
          </a:graphicData>
        </a:graphic>
      </p:graphicFrame>
    </p:spTree>
    <p:extLst>
      <p:ext uri="{BB962C8B-B14F-4D97-AF65-F5344CB8AC3E}">
        <p14:creationId xmlns:p14="http://schemas.microsoft.com/office/powerpoint/2010/main" val="937765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a:xfrm>
            <a:off x="395536" y="188640"/>
            <a:ext cx="8424936" cy="720080"/>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7500"/>
          </a:bodyPr>
          <a:lstStyle/>
          <a:p>
            <a:pPr lvl="0" algn="ctr">
              <a:spcBef>
                <a:spcPct val="0"/>
              </a:spcBef>
            </a:pPr>
            <a:r>
              <a:rPr kumimoji="0" lang="ru-RU" sz="2000" b="1" i="0" u="none" strike="noStrike" kern="1200" cap="none" spc="0" normalizeH="0" baseline="0" noProof="0" dirty="0" smtClean="0">
                <a:ln>
                  <a:noFill/>
                </a:ln>
                <a:solidFill>
                  <a:schemeClr val="bg1"/>
                </a:solidFill>
                <a:effectLst/>
                <a:uLnTx/>
                <a:uFillTx/>
                <a:ea typeface="+mn-ea"/>
                <a:cs typeface="+mn-cs"/>
              </a:rPr>
              <a:t>Муниципальная программа</a:t>
            </a:r>
            <a:r>
              <a:rPr kumimoji="0" lang="ru-RU" sz="4400" b="1" i="0" u="none" strike="noStrike" kern="1200" cap="none" spc="0" normalizeH="0" baseline="0" noProof="0" dirty="0" smtClean="0">
                <a:ln>
                  <a:noFill/>
                </a:ln>
                <a:solidFill>
                  <a:schemeClr val="bg1"/>
                </a:solidFill>
                <a:effectLst/>
                <a:uLnTx/>
                <a:uFillTx/>
                <a:ea typeface="+mn-ea"/>
                <a:cs typeface="+mn-cs"/>
              </a:rPr>
              <a:t/>
            </a:r>
            <a:br>
              <a:rPr kumimoji="0" lang="ru-RU" sz="4400" b="1" i="0" u="none" strike="noStrike" kern="1200" cap="none" spc="0" normalizeH="0" baseline="0" noProof="0" dirty="0" smtClean="0">
                <a:ln>
                  <a:noFill/>
                </a:ln>
                <a:solidFill>
                  <a:schemeClr val="bg1"/>
                </a:solidFill>
                <a:effectLst/>
                <a:uLnTx/>
                <a:uFillTx/>
                <a:ea typeface="+mn-ea"/>
                <a:cs typeface="+mn-cs"/>
              </a:rPr>
            </a:br>
            <a:r>
              <a:rPr lang="ru-RU" sz="2000" b="1" dirty="0" smtClean="0">
                <a:solidFill>
                  <a:schemeClr val="bg1"/>
                </a:solidFill>
                <a:cs typeface="Times New Roman" pitchFamily="18" charset="0"/>
              </a:rPr>
              <a:t>«Экономическое развитие Южского муниципального района»</a:t>
            </a:r>
            <a:endParaRPr kumimoji="0" lang="ru-RU" sz="2000" b="1" i="0" u="none" strike="noStrike" kern="1200" cap="none" spc="0" normalizeH="0" baseline="0" noProof="0" dirty="0">
              <a:ln>
                <a:noFill/>
              </a:ln>
              <a:solidFill>
                <a:schemeClr val="bg1"/>
              </a:solidFill>
              <a:effectLst/>
              <a:uLnTx/>
              <a:uFillTx/>
              <a:ea typeface="+mn-ea"/>
              <a:cs typeface="+mn-cs"/>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1580231403"/>
              </p:ext>
            </p:extLst>
          </p:nvPr>
        </p:nvGraphicFramePr>
        <p:xfrm>
          <a:off x="2051721" y="2420885"/>
          <a:ext cx="4680520" cy="2692792"/>
        </p:xfrm>
        <a:graphic>
          <a:graphicData uri="http://schemas.openxmlformats.org/drawingml/2006/table">
            <a:tbl>
              <a:tblPr>
                <a:tableStyleId>{08FB837D-C827-4EFA-A057-4D05807E0F7C}</a:tableStyleId>
              </a:tblPr>
              <a:tblGrid>
                <a:gridCol w="3811293"/>
                <a:gridCol w="869227"/>
              </a:tblGrid>
              <a:tr h="270539">
                <a:tc>
                  <a:txBody>
                    <a:bodyPr/>
                    <a:lstStyle/>
                    <a:p>
                      <a:pPr>
                        <a:spcAft>
                          <a:spcPts val="0"/>
                        </a:spcAft>
                      </a:pPr>
                      <a:r>
                        <a:rPr lang="ru-RU" sz="1000" b="1" kern="50" dirty="0"/>
                        <a:t>Объем расходов по Программе на </a:t>
                      </a:r>
                      <a:r>
                        <a:rPr lang="ru-RU" sz="1000" b="1" kern="50" dirty="0" smtClean="0"/>
                        <a:t>2017 год, тыс.руб.</a:t>
                      </a:r>
                      <a:endParaRPr lang="ru-RU" sz="1000" b="1" kern="50" dirty="0">
                        <a:latin typeface="Times New Roman"/>
                        <a:ea typeface="Times New Roman"/>
                        <a:cs typeface="Times New Roman"/>
                      </a:endParaRPr>
                    </a:p>
                  </a:txBody>
                  <a:tcPr marL="34925" marR="34925" marT="34925" marB="34925"/>
                </a:tc>
                <a:tc>
                  <a:txBody>
                    <a:bodyPr/>
                    <a:lstStyle/>
                    <a:p>
                      <a:pPr algn="ctr">
                        <a:spcAft>
                          <a:spcPts val="0"/>
                        </a:spcAft>
                      </a:pPr>
                      <a:r>
                        <a:rPr lang="ru-RU" sz="1000" b="1" kern="50" dirty="0" smtClean="0"/>
                        <a:t>1459,0</a:t>
                      </a:r>
                      <a:endParaRPr lang="ru-RU" sz="1000" b="1" kern="50" dirty="0">
                        <a:latin typeface="Times New Roman"/>
                        <a:ea typeface="Times New Roman"/>
                        <a:cs typeface="Times New Roman"/>
                      </a:endParaRPr>
                    </a:p>
                  </a:txBody>
                  <a:tcPr marL="34925" marR="34925" marT="34925" marB="34925" anchor="ctr"/>
                </a:tc>
              </a:tr>
              <a:tr h="270539">
                <a:tc>
                  <a:txBody>
                    <a:bodyPr/>
                    <a:lstStyle/>
                    <a:p>
                      <a:pPr>
                        <a:spcAft>
                          <a:spcPts val="0"/>
                        </a:spcAft>
                      </a:pPr>
                      <a:r>
                        <a:rPr lang="ru-RU" sz="1000" kern="50" dirty="0"/>
                        <a:t>из </a:t>
                      </a:r>
                      <a:r>
                        <a:rPr lang="ru-RU" sz="1000" kern="50" dirty="0" smtClean="0"/>
                        <a:t>них: </a:t>
                      </a:r>
                      <a:endParaRPr lang="ru-RU" sz="1000" kern="50" dirty="0">
                        <a:latin typeface="Times New Roman"/>
                        <a:ea typeface="Times New Roman"/>
                        <a:cs typeface="Times New Roman"/>
                      </a:endParaRPr>
                    </a:p>
                  </a:txBody>
                  <a:tcPr marL="34925" marR="34925" marT="34925" marB="34925"/>
                </a:tc>
                <a:tc>
                  <a:txBody>
                    <a:bodyPr/>
                    <a:lstStyle/>
                    <a:p>
                      <a:pPr algn="ctr">
                        <a:spcAft>
                          <a:spcPts val="0"/>
                        </a:spcAft>
                      </a:pPr>
                      <a:endParaRPr lang="ru-RU" sz="1000" b="1" kern="50" dirty="0">
                        <a:solidFill>
                          <a:schemeClr val="accent6">
                            <a:lumMod val="75000"/>
                          </a:schemeClr>
                        </a:solidFill>
                        <a:latin typeface="Times New Roman"/>
                        <a:ea typeface="Times New Roman"/>
                        <a:cs typeface="Times New Roman"/>
                      </a:endParaRPr>
                    </a:p>
                  </a:txBody>
                  <a:tcPr marL="34925" marR="34925" marT="34925" marB="34925" anchor="ctr"/>
                </a:tc>
              </a:tr>
              <a:tr h="456051">
                <a:tc>
                  <a:txBody>
                    <a:bodyPr/>
                    <a:lstStyle/>
                    <a:p>
                      <a:pPr>
                        <a:spcAft>
                          <a:spcPts val="0"/>
                        </a:spcAft>
                      </a:pPr>
                      <a:r>
                        <a:rPr lang="ru-RU" sz="1000" kern="50" dirty="0"/>
                        <a:t>Подпрограмма «Развитие малого и среднего предпринимательства»</a:t>
                      </a:r>
                      <a:endParaRPr lang="ru-RU" sz="1000" kern="50" dirty="0">
                        <a:latin typeface="Times New Roman"/>
                        <a:ea typeface="Times New Roman"/>
                        <a:cs typeface="Times New Roman"/>
                      </a:endParaRPr>
                    </a:p>
                  </a:txBody>
                  <a:tcPr marL="34925" marR="34925" marT="34925" marB="34925"/>
                </a:tc>
                <a:tc>
                  <a:txBody>
                    <a:bodyPr/>
                    <a:lstStyle/>
                    <a:p>
                      <a:pPr algn="ctr">
                        <a:spcAft>
                          <a:spcPts val="0"/>
                        </a:spcAft>
                      </a:pPr>
                      <a:r>
                        <a:rPr lang="ru-RU" sz="1000" kern="50" dirty="0" smtClean="0"/>
                        <a:t>135,0</a:t>
                      </a:r>
                      <a:endParaRPr lang="ru-RU" sz="1000" kern="50" dirty="0">
                        <a:latin typeface="Times New Roman"/>
                        <a:ea typeface="Times New Roman"/>
                        <a:cs typeface="Times New Roman"/>
                      </a:endParaRPr>
                    </a:p>
                  </a:txBody>
                  <a:tcPr marL="34925" marR="34925" marT="34925" marB="34925" anchor="ctr"/>
                </a:tc>
              </a:tr>
              <a:tr h="641563">
                <a:tc>
                  <a:txBody>
                    <a:bodyPr/>
                    <a:lstStyle/>
                    <a:p>
                      <a:pPr algn="just">
                        <a:spcAft>
                          <a:spcPts val="0"/>
                        </a:spcAft>
                      </a:pPr>
                      <a:r>
                        <a:rPr lang="ru-RU" sz="1000" kern="50" dirty="0"/>
                        <a:t>Подпрограмма «Обеспечение финансирования работ по формированию земельных участков на территории Южского муниципального района»</a:t>
                      </a:r>
                      <a:endParaRPr lang="ru-RU" sz="1000" kern="50" dirty="0">
                        <a:latin typeface="Times New Roman"/>
                        <a:ea typeface="Times New Roman"/>
                        <a:cs typeface="Times New Roman"/>
                      </a:endParaRPr>
                    </a:p>
                  </a:txBody>
                  <a:tcPr marL="34925" marR="34925" marT="34925" marB="34925"/>
                </a:tc>
                <a:tc>
                  <a:txBody>
                    <a:bodyPr/>
                    <a:lstStyle/>
                    <a:p>
                      <a:pPr algn="ctr">
                        <a:spcAft>
                          <a:spcPts val="0"/>
                        </a:spcAft>
                      </a:pPr>
                      <a:r>
                        <a:rPr lang="ru-RU" sz="1000" kern="50" dirty="0" smtClean="0">
                          <a:latin typeface="+mn-lt"/>
                          <a:ea typeface="+mn-ea"/>
                          <a:cs typeface="+mn-cs"/>
                        </a:rPr>
                        <a:t>624,0</a:t>
                      </a:r>
                      <a:endParaRPr lang="ru-RU" sz="1000" kern="50" dirty="0">
                        <a:latin typeface="Times New Roman"/>
                        <a:ea typeface="Times New Roman"/>
                        <a:cs typeface="Times New Roman"/>
                      </a:endParaRPr>
                    </a:p>
                  </a:txBody>
                  <a:tcPr marL="34925" marR="34925" marT="34925" marB="34925" anchor="ctr"/>
                </a:tc>
              </a:tr>
              <a:tr h="521551">
                <a:tc>
                  <a:txBody>
                    <a:bodyPr/>
                    <a:lstStyle/>
                    <a:p>
                      <a:pPr algn="just">
                        <a:spcAft>
                          <a:spcPts val="0"/>
                        </a:spcAft>
                      </a:pPr>
                      <a:r>
                        <a:rPr lang="ru-RU" sz="1000" kern="50" dirty="0"/>
                        <a:t>Подпрограмма «Обеспечение финансирования работ по оформлению прав собственности Южского муниципального района на недвижимое имущество и его инвентаризации»</a:t>
                      </a:r>
                      <a:endParaRPr lang="ru-RU" sz="1000" kern="50" dirty="0">
                        <a:latin typeface="Times New Roman"/>
                        <a:ea typeface="Times New Roman"/>
                        <a:cs typeface="Times New Roman"/>
                      </a:endParaRPr>
                    </a:p>
                  </a:txBody>
                  <a:tcPr marL="34925" marR="34925" marT="34925" marB="34925"/>
                </a:tc>
                <a:tc>
                  <a:txBody>
                    <a:bodyPr/>
                    <a:lstStyle/>
                    <a:p>
                      <a:pPr algn="ctr">
                        <a:spcAft>
                          <a:spcPts val="0"/>
                        </a:spcAft>
                      </a:pPr>
                      <a:r>
                        <a:rPr lang="ru-RU" sz="1000" kern="50" dirty="0" smtClean="0"/>
                        <a:t>400,0 </a:t>
                      </a:r>
                      <a:endParaRPr lang="ru-RU" sz="1000" kern="50" dirty="0">
                        <a:latin typeface="Times New Roman"/>
                        <a:ea typeface="Times New Roman"/>
                        <a:cs typeface="Times New Roman"/>
                      </a:endParaRPr>
                    </a:p>
                  </a:txBody>
                  <a:tcPr marL="34925" marR="34925" marT="34925" marB="34925" anchor="ctr"/>
                </a:tc>
              </a:tr>
              <a:tr h="456051">
                <a:tc>
                  <a:txBody>
                    <a:bodyPr/>
                    <a:lstStyle/>
                    <a:p>
                      <a:pPr algn="just">
                        <a:spcAft>
                          <a:spcPts val="0"/>
                        </a:spcAft>
                      </a:pPr>
                      <a:r>
                        <a:rPr lang="ru-RU" sz="1000" kern="50" dirty="0" smtClean="0">
                          <a:latin typeface="Times New Roman"/>
                          <a:ea typeface="Times New Roman"/>
                          <a:cs typeface="Times New Roman"/>
                        </a:rPr>
                        <a:t>Обеспечение финансирования</a:t>
                      </a:r>
                      <a:r>
                        <a:rPr lang="ru-RU" sz="1000" kern="50" baseline="0" dirty="0" smtClean="0">
                          <a:latin typeface="Times New Roman"/>
                          <a:ea typeface="Times New Roman"/>
                          <a:cs typeface="Times New Roman"/>
                        </a:rPr>
                        <a:t> работ по внесению изменений в документы территориального планирования и градостроительного зонирования сельских поселений </a:t>
                      </a:r>
                      <a:r>
                        <a:rPr lang="ru-RU" sz="1000" kern="50" baseline="0" dirty="0" err="1" smtClean="0">
                          <a:latin typeface="Times New Roman"/>
                          <a:ea typeface="Times New Roman"/>
                          <a:cs typeface="Times New Roman"/>
                        </a:rPr>
                        <a:t>Южского</a:t>
                      </a:r>
                      <a:r>
                        <a:rPr lang="ru-RU" sz="1000" kern="50" baseline="0" dirty="0" smtClean="0">
                          <a:latin typeface="Times New Roman"/>
                          <a:ea typeface="Times New Roman"/>
                          <a:cs typeface="Times New Roman"/>
                        </a:rPr>
                        <a:t> муниципального района</a:t>
                      </a:r>
                      <a:endParaRPr lang="ru-RU" sz="1000" kern="50" dirty="0">
                        <a:latin typeface="Times New Roman"/>
                        <a:ea typeface="Times New Roman"/>
                        <a:cs typeface="Times New Roman"/>
                      </a:endParaRPr>
                    </a:p>
                  </a:txBody>
                  <a:tcPr marL="34925" marR="34925" marT="34925" marB="34925"/>
                </a:tc>
                <a:tc>
                  <a:txBody>
                    <a:bodyPr/>
                    <a:lstStyle/>
                    <a:p>
                      <a:pPr algn="ctr">
                        <a:spcAft>
                          <a:spcPts val="0"/>
                        </a:spcAft>
                      </a:pPr>
                      <a:r>
                        <a:rPr lang="ru-RU" sz="1000" kern="50" dirty="0" smtClean="0"/>
                        <a:t>300,00,0 </a:t>
                      </a:r>
                      <a:endParaRPr lang="ru-RU" sz="1000" kern="50" dirty="0">
                        <a:latin typeface="Times New Roman"/>
                        <a:ea typeface="Times New Roman"/>
                        <a:cs typeface="Times New Roman"/>
                      </a:endParaRPr>
                    </a:p>
                  </a:txBody>
                  <a:tcPr marL="34925" marR="34925" marT="34925" marB="34925" anchor="ctr"/>
                </a:tc>
              </a:tr>
            </a:tbl>
          </a:graphicData>
        </a:graphic>
      </p:graphicFrame>
      <p:sp>
        <p:nvSpPr>
          <p:cNvPr id="15" name="Подзаголовок 2"/>
          <p:cNvSpPr txBox="1">
            <a:spLocks/>
          </p:cNvSpPr>
          <p:nvPr/>
        </p:nvSpPr>
        <p:spPr>
          <a:xfrm>
            <a:off x="1115616" y="1052736"/>
            <a:ext cx="6552728" cy="100811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marL="342900" marR="0" lvl="0" indent="-342900" algn="ctr" defTabSz="914400" rtl="0" eaLnBrk="1" fontAlgn="auto" latinLnBrk="0" hangingPunct="1">
              <a:lnSpc>
                <a:spcPct val="100000"/>
              </a:lnSpc>
              <a:spcBef>
                <a:spcPts val="0"/>
              </a:spcBef>
              <a:spcAft>
                <a:spcPts val="0"/>
              </a:spcAft>
              <a:buClrTx/>
              <a:buSzTx/>
              <a:tabLst/>
              <a:defRPr/>
            </a:pPr>
            <a:r>
              <a:rPr kumimoji="0" lang="ru-RU" sz="1200" b="1" i="0" u="none" strike="noStrike" kern="1200" cap="none" spc="0" normalizeH="0" baseline="0" noProof="0" dirty="0" smtClean="0">
                <a:ln>
                  <a:noFill/>
                </a:ln>
                <a:solidFill>
                  <a:schemeClr val="tx1"/>
                </a:solidFill>
                <a:effectLst/>
                <a:uLnTx/>
                <a:uFillTx/>
                <a:latin typeface="+mn-lt"/>
                <a:ea typeface="+mn-ea"/>
                <a:cs typeface="+mn-cs"/>
              </a:rPr>
              <a:t>Цель Программы:</a:t>
            </a:r>
          </a:p>
          <a:p>
            <a:pPr>
              <a:buFont typeface="Arial" pitchFamily="34" charset="0"/>
              <a:buChar char="•"/>
            </a:pPr>
            <a:r>
              <a:rPr lang="ru-RU" sz="1200" dirty="0" smtClean="0"/>
              <a:t> Создание в Южском муниципальном районе благоприятного инвестиционного климата и условий для развития малого бизнеса в приоритетных отраслях экономики.</a:t>
            </a:r>
          </a:p>
          <a:p>
            <a:pPr>
              <a:buFont typeface="Arial" pitchFamily="34" charset="0"/>
              <a:buChar char="•"/>
            </a:pPr>
            <a:r>
              <a:rPr lang="ru-RU" sz="1200" dirty="0" smtClean="0"/>
              <a:t> Повышение эффективности управления и распоряжения имуществом, находящимся в муниципальной собственности Южского муниципального района.</a:t>
            </a:r>
            <a:endParaRPr kumimoji="0" lang="ru-RU"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029" name="Rectangle 5"/>
          <p:cNvSpPr>
            <a:spLocks noChangeArrowheads="1"/>
          </p:cNvSpPr>
          <p:nvPr/>
        </p:nvSpPr>
        <p:spPr bwMode="auto">
          <a:xfrm>
            <a:off x="179512" y="5248635"/>
            <a:ext cx="8856984" cy="14773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352425" algn="ctr" defTabSz="914400" rtl="0" eaLnBrk="1" fontAlgn="base" latinLnBrk="0" hangingPunct="1">
              <a:lnSpc>
                <a:spcPct val="100000"/>
              </a:lnSpc>
              <a:spcBef>
                <a:spcPct val="0"/>
              </a:spcBef>
              <a:spcAft>
                <a:spcPct val="0"/>
              </a:spcAft>
              <a:buClrTx/>
              <a:buSzTx/>
              <a:buFontTx/>
              <a:buNone/>
              <a:tabLst>
                <a:tab pos="457200" algn="l"/>
              </a:tabLst>
            </a:pPr>
            <a:r>
              <a:rPr kumimoji="0" lang="ru-RU" sz="1000" b="1" i="0" u="none" strike="noStrike" cap="none" normalizeH="0" baseline="0" dirty="0" smtClean="0">
                <a:ln>
                  <a:noFill/>
                </a:ln>
                <a:solidFill>
                  <a:schemeClr val="tx1"/>
                </a:solidFill>
                <a:effectLst/>
                <a:latin typeface="Arial" pitchFamily="34" charset="0"/>
                <a:ea typeface="Times New Roman" pitchFamily="18" charset="0"/>
              </a:rPr>
              <a:t>Ожидаемые результаты Программы</a:t>
            </a:r>
          </a:p>
          <a:p>
            <a:pPr marL="0" marR="0" lvl="0" indent="352425" algn="ctr" defTabSz="914400" rtl="0" eaLnBrk="1" fontAlgn="base" latinLnBrk="0" hangingPunct="1">
              <a:lnSpc>
                <a:spcPct val="100000"/>
              </a:lnSpc>
              <a:spcBef>
                <a:spcPct val="0"/>
              </a:spcBef>
              <a:spcAft>
                <a:spcPct val="0"/>
              </a:spcAft>
              <a:buClrTx/>
              <a:buSzTx/>
              <a:buFontTx/>
              <a:buNone/>
              <a:tabLst>
                <a:tab pos="457200" algn="l"/>
              </a:tabLst>
            </a:pPr>
            <a:endParaRPr kumimoji="0" lang="ru-RU" sz="1000" b="1" i="0" u="none" strike="noStrike" cap="none" normalizeH="0" baseline="0" dirty="0" smtClean="0">
              <a:ln>
                <a:noFill/>
              </a:ln>
              <a:solidFill>
                <a:schemeClr val="tx1"/>
              </a:solidFill>
              <a:effectLst/>
              <a:latin typeface="Arial" pitchFamily="34" charset="0"/>
            </a:endParaRPr>
          </a:p>
          <a:p>
            <a:pPr marL="0" marR="0" lvl="0" indent="352425" algn="l" defTabSz="914400" rtl="0" eaLnBrk="0" fontAlgn="base" latinLnBrk="0" hangingPunct="0">
              <a:lnSpc>
                <a:spcPct val="100000"/>
              </a:lnSpc>
              <a:spcBef>
                <a:spcPct val="0"/>
              </a:spcBef>
              <a:spcAft>
                <a:spcPct val="0"/>
              </a:spcAft>
              <a:buClrTx/>
              <a:buSzTx/>
              <a:buFontTx/>
              <a:buChar char="•"/>
              <a:tabLst>
                <a:tab pos="457200" algn="l"/>
              </a:tabLst>
            </a:pPr>
            <a:r>
              <a:rPr kumimoji="0" lang="ru-RU" sz="1000" b="0" i="0" u="none" strike="noStrike" cap="none" normalizeH="0" baseline="0" dirty="0" smtClean="0">
                <a:ln>
                  <a:noFill/>
                </a:ln>
                <a:solidFill>
                  <a:schemeClr val="tx1"/>
                </a:solidFill>
                <a:effectLst/>
                <a:latin typeface="Arial" pitchFamily="34" charset="0"/>
                <a:ea typeface="Times New Roman" pitchFamily="18" charset="0"/>
              </a:rPr>
              <a:t>обеспечение позитивной динамики развития малого и среднего предпринимательства в районе (увеличение числа субъектов малого и среднего предпринимательства на 3,1% до 2017 года);</a:t>
            </a:r>
            <a:endParaRPr kumimoji="0" lang="ru-RU" sz="1000" b="0" i="0" u="none" strike="noStrike" cap="none" normalizeH="0" baseline="0" dirty="0" smtClean="0">
              <a:ln>
                <a:noFill/>
              </a:ln>
              <a:solidFill>
                <a:schemeClr val="tx1"/>
              </a:solidFill>
              <a:effectLst/>
              <a:latin typeface="Arial" pitchFamily="34" charset="0"/>
            </a:endParaRPr>
          </a:p>
          <a:p>
            <a:pPr marL="0" marR="0" lvl="0" indent="352425" algn="l" defTabSz="914400" rtl="0" eaLnBrk="0" fontAlgn="base" latinLnBrk="0" hangingPunct="0">
              <a:lnSpc>
                <a:spcPct val="100000"/>
              </a:lnSpc>
              <a:spcBef>
                <a:spcPct val="0"/>
              </a:spcBef>
              <a:spcAft>
                <a:spcPct val="0"/>
              </a:spcAft>
              <a:buClrTx/>
              <a:buSzTx/>
              <a:buFontTx/>
              <a:buChar char="•"/>
              <a:tabLst>
                <a:tab pos="457200" algn="l"/>
              </a:tabLst>
            </a:pPr>
            <a:r>
              <a:rPr kumimoji="0" lang="ru-RU" sz="1000" b="0" i="0" u="none" strike="noStrike" cap="none" normalizeH="0" baseline="0" dirty="0" smtClean="0">
                <a:ln>
                  <a:noFill/>
                </a:ln>
                <a:solidFill>
                  <a:schemeClr val="tx1"/>
                </a:solidFill>
                <a:effectLst/>
                <a:latin typeface="Arial" pitchFamily="34" charset="0"/>
                <a:ea typeface="Times New Roman" pitchFamily="18" charset="0"/>
              </a:rPr>
              <a:t>оперативное финансирование работ по формированию земельных участков на территории Южского муниципального района (ежегодное формирование до 25 земельных участков в год);</a:t>
            </a:r>
            <a:endParaRPr kumimoji="0" lang="ru-RU" sz="1000" b="0" i="0" u="none" strike="noStrike" cap="none" normalizeH="0" baseline="0" dirty="0" smtClean="0">
              <a:ln>
                <a:noFill/>
              </a:ln>
              <a:solidFill>
                <a:schemeClr val="tx1"/>
              </a:solidFill>
              <a:effectLst/>
              <a:latin typeface="Arial" pitchFamily="34" charset="0"/>
            </a:endParaRPr>
          </a:p>
          <a:p>
            <a:pPr marL="0" marR="0" lvl="0" indent="352425" algn="l" defTabSz="914400" rtl="0" eaLnBrk="0" fontAlgn="base" latinLnBrk="0" hangingPunct="0">
              <a:lnSpc>
                <a:spcPct val="100000"/>
              </a:lnSpc>
              <a:spcBef>
                <a:spcPct val="0"/>
              </a:spcBef>
              <a:spcAft>
                <a:spcPct val="0"/>
              </a:spcAft>
              <a:buClrTx/>
              <a:buSzTx/>
              <a:buFontTx/>
              <a:buChar char="•"/>
              <a:tabLst>
                <a:tab pos="457200" algn="l"/>
              </a:tabLst>
            </a:pPr>
            <a:r>
              <a:rPr kumimoji="0" lang="ru-RU" sz="1000" b="0" i="0" u="none" strike="noStrike" cap="none" normalizeH="0" baseline="0" dirty="0" smtClean="0">
                <a:ln>
                  <a:noFill/>
                </a:ln>
                <a:solidFill>
                  <a:schemeClr val="tx1"/>
                </a:solidFill>
                <a:effectLst/>
                <a:latin typeface="Arial" pitchFamily="34" charset="0"/>
                <a:ea typeface="Times New Roman" pitchFamily="18" charset="0"/>
              </a:rPr>
              <a:t>оперативное финансирование работ по формированию прав собственности Южского муниципального района на недвижимое имущество и его инвентаризации; </a:t>
            </a:r>
          </a:p>
          <a:p>
            <a:pPr marL="0" marR="0" lvl="0" indent="352425" algn="l" defTabSz="914400" rtl="0" eaLnBrk="0" fontAlgn="base" latinLnBrk="0" hangingPunct="0">
              <a:lnSpc>
                <a:spcPct val="100000"/>
              </a:lnSpc>
              <a:spcBef>
                <a:spcPct val="0"/>
              </a:spcBef>
              <a:spcAft>
                <a:spcPct val="0"/>
              </a:spcAft>
              <a:buClrTx/>
              <a:buSzTx/>
              <a:buFontTx/>
              <a:buChar char="•"/>
              <a:tabLst>
                <a:tab pos="457200" algn="l"/>
              </a:tabLst>
            </a:pPr>
            <a:r>
              <a:rPr kumimoji="0" lang="ru-RU" sz="1000" b="0" i="0" u="none" strike="noStrike" cap="none" normalizeH="0" baseline="0" dirty="0" smtClean="0">
                <a:ln>
                  <a:noFill/>
                </a:ln>
                <a:solidFill>
                  <a:schemeClr val="tx1"/>
                </a:solidFill>
                <a:effectLst/>
                <a:latin typeface="Arial" pitchFamily="34" charset="0"/>
                <a:ea typeface="Times New Roman" pitchFamily="18" charset="0"/>
              </a:rPr>
              <a:t>повышение инвестиционной привлекательности Южского муниципального района.</a:t>
            </a:r>
            <a:endParaRPr kumimoji="0" lang="ru-RU" sz="1000" b="0" i="0" u="none" strike="noStrike" cap="none" normalizeH="0" baseline="0" dirty="0" smtClean="0">
              <a:ln>
                <a:noFill/>
              </a:ln>
              <a:solidFill>
                <a:schemeClr val="tx1"/>
              </a:solidFill>
              <a:effectLst/>
              <a:latin typeface="Arial" pitchFamily="34" charset="0"/>
            </a:endParaRPr>
          </a:p>
        </p:txBody>
      </p:sp>
      <p:pic>
        <p:nvPicPr>
          <p:cNvPr id="1034" name="Picture 10" descr="E:\Мои документы\Слайды День предприним\Фото с фотика\IMG_1986.JPG"/>
          <p:cNvPicPr>
            <a:picLocks noChangeAspect="1" noChangeArrowheads="1"/>
          </p:cNvPicPr>
          <p:nvPr/>
        </p:nvPicPr>
        <p:blipFill>
          <a:blip r:embed="rId3" cstate="print"/>
          <a:srcRect/>
          <a:stretch>
            <a:fillRect/>
          </a:stretch>
        </p:blipFill>
        <p:spPr bwMode="auto">
          <a:xfrm>
            <a:off x="251520" y="3789040"/>
            <a:ext cx="1728033" cy="1296144"/>
          </a:xfrm>
          <a:prstGeom prst="rect">
            <a:avLst/>
          </a:prstGeom>
          <a:noFill/>
          <a:ln>
            <a:solidFill>
              <a:schemeClr val="accent6">
                <a:lumMod val="75000"/>
              </a:schemeClr>
            </a:solidFill>
          </a:ln>
        </p:spPr>
      </p:pic>
      <p:pic>
        <p:nvPicPr>
          <p:cNvPr id="1035" name="Picture 11" descr="E:\Мои документы\Слайды День предприним\Фото с города\IMG_1911.JPG"/>
          <p:cNvPicPr>
            <a:picLocks noChangeAspect="1" noChangeArrowheads="1"/>
          </p:cNvPicPr>
          <p:nvPr/>
        </p:nvPicPr>
        <p:blipFill>
          <a:blip r:embed="rId4" cstate="print"/>
          <a:srcRect/>
          <a:stretch>
            <a:fillRect/>
          </a:stretch>
        </p:blipFill>
        <p:spPr bwMode="auto">
          <a:xfrm>
            <a:off x="7020272" y="3789040"/>
            <a:ext cx="1728034" cy="1296144"/>
          </a:xfrm>
          <a:prstGeom prst="rect">
            <a:avLst/>
          </a:prstGeom>
          <a:noFill/>
          <a:ln>
            <a:solidFill>
              <a:schemeClr val="accent6">
                <a:lumMod val="75000"/>
              </a:schemeClr>
            </a:solidFill>
          </a:ln>
        </p:spPr>
      </p:pic>
      <p:pic>
        <p:nvPicPr>
          <p:cNvPr id="24" name="Picture 2" descr="E:\Мои документы\Выставка Текстиль-Профи\2010\Выставка 2009\Фото для выставки 2009\Нар промыслы\Мастерская ПК Холуйские производственные мастерские.JPG"/>
          <p:cNvPicPr>
            <a:picLocks noChangeAspect="1" noChangeArrowheads="1"/>
          </p:cNvPicPr>
          <p:nvPr/>
        </p:nvPicPr>
        <p:blipFill>
          <a:blip r:embed="rId5" cstate="print"/>
          <a:srcRect/>
          <a:stretch>
            <a:fillRect/>
          </a:stretch>
        </p:blipFill>
        <p:spPr bwMode="auto">
          <a:xfrm>
            <a:off x="251520" y="2420888"/>
            <a:ext cx="1728000" cy="1241240"/>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pic>
        <p:nvPicPr>
          <p:cNvPr id="25" name="Picture 2" descr="\\Server\public\Почта\почта_Таран\Фото с фотика\IMG_2047.jpg"/>
          <p:cNvPicPr>
            <a:picLocks noChangeAspect="1" noChangeArrowheads="1"/>
          </p:cNvPicPr>
          <p:nvPr/>
        </p:nvPicPr>
        <p:blipFill>
          <a:blip r:embed="rId6" cstate="print"/>
          <a:srcRect/>
          <a:stretch>
            <a:fillRect/>
          </a:stretch>
        </p:blipFill>
        <p:spPr bwMode="auto">
          <a:xfrm>
            <a:off x="7020272" y="2420888"/>
            <a:ext cx="1728000" cy="1224136"/>
          </a:xfrm>
          <a:prstGeom prst="rect">
            <a:avLst/>
          </a:prstGeom>
          <a:noFill/>
          <a:ln w="9525">
            <a:solidFill>
              <a:schemeClr val="accent6">
                <a:lumMod val="75000"/>
              </a:schemeClr>
            </a:solid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0"/>
            <a:ext cx="9144000" cy="548680"/>
          </a:xfrm>
        </p:spPr>
        <p:style>
          <a:lnRef idx="1">
            <a:schemeClr val="accent5"/>
          </a:lnRef>
          <a:fillRef idx="2">
            <a:schemeClr val="accent5"/>
          </a:fillRef>
          <a:effectRef idx="1">
            <a:schemeClr val="accent5"/>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2" name="Объект 1"/>
          <p:cNvGraphicFramePr>
            <a:graphicFrameLocks noGrp="1"/>
          </p:cNvGraphicFramePr>
          <p:nvPr>
            <p:ph idx="1"/>
            <p:extLst>
              <p:ext uri="{D42A27DB-BD31-4B8C-83A1-F6EECF244321}">
                <p14:modId xmlns:p14="http://schemas.microsoft.com/office/powerpoint/2010/main" val="2502636802"/>
              </p:ext>
            </p:extLst>
          </p:nvPr>
        </p:nvGraphicFramePr>
        <p:xfrm>
          <a:off x="0" y="620688"/>
          <a:ext cx="9143999" cy="6237310"/>
        </p:xfrm>
        <a:graphic>
          <a:graphicData uri="http://schemas.openxmlformats.org/drawingml/2006/table">
            <a:tbl>
              <a:tblPr>
                <a:tableStyleId>{C4B1156A-380E-4F78-BDF5-A606A8083BF9}</a:tableStyleId>
              </a:tblPr>
              <a:tblGrid>
                <a:gridCol w="323528"/>
                <a:gridCol w="4267200"/>
                <a:gridCol w="688699"/>
                <a:gridCol w="688699"/>
                <a:gridCol w="688699"/>
                <a:gridCol w="688699"/>
                <a:gridCol w="599290"/>
                <a:gridCol w="599290"/>
                <a:gridCol w="599895"/>
              </a:tblGrid>
              <a:tr h="1424404">
                <a:tc>
                  <a:txBody>
                    <a:bodyPr/>
                    <a:lstStyle/>
                    <a:p>
                      <a:pPr algn="ctr">
                        <a:lnSpc>
                          <a:spcPct val="107000"/>
                        </a:lnSpc>
                        <a:spcAft>
                          <a:spcPts val="0"/>
                        </a:spcAft>
                      </a:pPr>
                      <a:r>
                        <a:rPr lang="ru-RU" sz="1400" kern="50" dirty="0">
                          <a:effectLst/>
                          <a:latin typeface="Times New Roman" panose="02020603050405020304" pitchFamily="18" charset="0"/>
                          <a:cs typeface="Times New Roman" panose="02020603050405020304" pitchFamily="18" charset="0"/>
                        </a:rPr>
                        <a:t>№ п/п</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dirty="0">
                          <a:effectLst/>
                          <a:latin typeface="Times New Roman" panose="02020603050405020304" pitchFamily="18" charset="0"/>
                          <a:cs typeface="Times New Roman" panose="02020603050405020304" pitchFamily="18" charset="0"/>
                        </a:rPr>
                        <a:t>Наименование целевого индикатора (показателя)</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Ед.изм.</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2014 </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год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2015 </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год</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2016 </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год оценка</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2017 год</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2018</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год</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2019</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год</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805534">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1.</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nSpc>
                          <a:spcPct val="107000"/>
                        </a:lnSpc>
                        <a:spcAft>
                          <a:spcPts val="0"/>
                        </a:spcAft>
                      </a:pPr>
                      <a:r>
                        <a:rPr lang="ru-RU" sz="1400" kern="50" dirty="0">
                          <a:effectLst/>
                          <a:latin typeface="Times New Roman" panose="02020603050405020304" pitchFamily="18" charset="0"/>
                          <a:cs typeface="Times New Roman" panose="02020603050405020304" pitchFamily="18" charset="0"/>
                        </a:rPr>
                        <a:t>Объём инвестиций в основной капитал (за исключением бюджетных средств) в расчете на 1 жителя</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руб.</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370</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400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450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500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r>
                        <a:rPr lang="ru-RU" sz="1400" kern="50" dirty="0" smtClean="0">
                          <a:effectLst/>
                          <a:latin typeface="Times New Roman" panose="02020603050405020304" pitchFamily="18" charset="0"/>
                          <a:cs typeface="Times New Roman" panose="02020603050405020304" pitchFamily="18" charset="0"/>
                        </a:rPr>
                        <a:t>505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endParaRPr lang="ru-RU" sz="1400" kern="5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ru-RU" sz="1400" kern="50" dirty="0" smtClean="0">
                          <a:effectLst/>
                          <a:latin typeface="Times New Roman" panose="02020603050405020304" pitchFamily="18" charset="0"/>
                          <a:cs typeface="Times New Roman" panose="02020603050405020304" pitchFamily="18" charset="0"/>
                        </a:rPr>
                        <a:t>509</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1378602">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2.</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nSpc>
                          <a:spcPct val="107000"/>
                        </a:lnSpc>
                        <a:spcAft>
                          <a:spcPts val="0"/>
                        </a:spcAft>
                      </a:pPr>
                      <a:r>
                        <a:rPr lang="ru-RU" sz="1400" kern="0" dirty="0">
                          <a:effectLst/>
                          <a:latin typeface="Times New Roman" panose="02020603050405020304" pitchFamily="18" charset="0"/>
                          <a:cs typeface="Times New Roman" panose="02020603050405020304" pitchFamily="18" charset="0"/>
                        </a:rPr>
                        <a:t>Доля </a:t>
                      </a:r>
                      <a:r>
                        <a:rPr lang="ru-RU" sz="1400" kern="0" dirty="0" smtClean="0">
                          <a:effectLst/>
                          <a:latin typeface="Times New Roman" panose="02020603050405020304" pitchFamily="18" charset="0"/>
                          <a:cs typeface="Times New Roman" panose="02020603050405020304" pitchFamily="18" charset="0"/>
                        </a:rPr>
                        <a:t>среднесписочной численности </a:t>
                      </a:r>
                      <a:r>
                        <a:rPr lang="ru-RU" sz="1400" kern="0" dirty="0">
                          <a:effectLst/>
                          <a:latin typeface="Times New Roman" panose="02020603050405020304" pitchFamily="18" charset="0"/>
                          <a:cs typeface="Times New Roman" panose="02020603050405020304" pitchFamily="18" charset="0"/>
                        </a:rPr>
                        <a:t>работников (без</a:t>
                      </a:r>
                      <a:endParaRPr lang="ru-RU" sz="1400" kern="5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ru-RU" sz="1400" kern="0" dirty="0">
                          <a:effectLst/>
                          <a:latin typeface="Times New Roman" panose="02020603050405020304" pitchFamily="18" charset="0"/>
                          <a:cs typeface="Times New Roman" panose="02020603050405020304" pitchFamily="18" charset="0"/>
                        </a:rPr>
                        <a:t>внешних совместителей</a:t>
                      </a:r>
                      <a:r>
                        <a:rPr lang="ru-RU" sz="1400" kern="0" dirty="0" smtClean="0">
                          <a:effectLst/>
                          <a:latin typeface="Times New Roman" panose="02020603050405020304" pitchFamily="18" charset="0"/>
                          <a:cs typeface="Times New Roman" panose="02020603050405020304" pitchFamily="18" charset="0"/>
                        </a:rPr>
                        <a:t>), занятых </a:t>
                      </a:r>
                      <a:r>
                        <a:rPr lang="ru-RU" sz="1400" kern="0" dirty="0">
                          <a:effectLst/>
                          <a:latin typeface="Times New Roman" panose="02020603050405020304" pitchFamily="18" charset="0"/>
                          <a:cs typeface="Times New Roman" panose="02020603050405020304" pitchFamily="18" charset="0"/>
                        </a:rPr>
                        <a:t>на микро-, малых и</a:t>
                      </a:r>
                      <a:endParaRPr lang="ru-RU" sz="1400" kern="5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ru-RU" sz="1400" kern="0" dirty="0">
                          <a:effectLst/>
                          <a:latin typeface="Times New Roman" panose="02020603050405020304" pitchFamily="18" charset="0"/>
                          <a:cs typeface="Times New Roman" panose="02020603050405020304" pitchFamily="18" charset="0"/>
                        </a:rPr>
                        <a:t>средних предприятиях </a:t>
                      </a:r>
                      <a:r>
                        <a:rPr lang="ru-RU" sz="1400" kern="0" dirty="0" smtClean="0">
                          <a:effectLst/>
                          <a:latin typeface="Times New Roman" panose="02020603050405020304" pitchFamily="18" charset="0"/>
                          <a:cs typeface="Times New Roman" panose="02020603050405020304" pitchFamily="18" charset="0"/>
                        </a:rPr>
                        <a:t>в общей </a:t>
                      </a:r>
                      <a:r>
                        <a:rPr lang="ru-RU" sz="1400" kern="0" dirty="0">
                          <a:effectLst/>
                          <a:latin typeface="Times New Roman" panose="02020603050405020304" pitchFamily="18" charset="0"/>
                          <a:cs typeface="Times New Roman" panose="02020603050405020304" pitchFamily="18" charset="0"/>
                        </a:rPr>
                        <a:t>численности занятого</a:t>
                      </a:r>
                      <a:endParaRPr lang="ru-RU" sz="1400" kern="5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ru-RU" sz="1400" kern="0" dirty="0">
                          <a:effectLst/>
                          <a:latin typeface="Times New Roman" panose="02020603050405020304" pitchFamily="18" charset="0"/>
                          <a:cs typeface="Times New Roman" panose="02020603050405020304" pitchFamily="18" charset="0"/>
                        </a:rPr>
                        <a:t>населения</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dirty="0">
                          <a:effectLst/>
                          <a:latin typeface="Times New Roman" panose="02020603050405020304" pitchFamily="18" charset="0"/>
                          <a:cs typeface="Times New Roman" panose="02020603050405020304" pitchFamily="18" charset="0"/>
                        </a:rPr>
                        <a:t>%</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21,6</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21,8</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22,1</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22,1</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22,1</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endParaRPr lang="ru-RU" sz="1400" kern="5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ru-RU" sz="1400" kern="5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ru-RU" sz="1400" kern="5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ru-RU" sz="1400" kern="50" dirty="0" smtClean="0">
                          <a:effectLst/>
                          <a:latin typeface="Times New Roman" panose="02020603050405020304" pitchFamily="18" charset="0"/>
                          <a:cs typeface="Times New Roman" panose="02020603050405020304" pitchFamily="18" charset="0"/>
                        </a:rPr>
                        <a:t>22,2</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1056407">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3.</a:t>
                      </a:r>
                    </a:p>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just">
                        <a:lnSpc>
                          <a:spcPct val="107000"/>
                        </a:lnSpc>
                        <a:spcAft>
                          <a:spcPts val="0"/>
                        </a:spcAft>
                      </a:pPr>
                      <a:r>
                        <a:rPr lang="ru-RU" sz="1400" kern="50">
                          <a:effectLst/>
                          <a:latin typeface="Times New Roman" panose="02020603050405020304" pitchFamily="18" charset="0"/>
                          <a:cs typeface="Times New Roman" panose="02020603050405020304" pitchFamily="18" charset="0"/>
                        </a:rPr>
                        <a:t>Число субъектов малого и среднего предпринимательства в расчете на 10 тыс. человек населения</a:t>
                      </a:r>
                    </a:p>
                    <a:p>
                      <a:pPr algn="just">
                        <a:lnSpc>
                          <a:spcPct val="107000"/>
                        </a:lnSpc>
                        <a:spcAft>
                          <a:spcPts val="0"/>
                        </a:spcAft>
                      </a:pPr>
                      <a:r>
                        <a:rPr lang="ru-RU" sz="1400" kern="50">
                          <a:effectLst/>
                          <a:latin typeface="Times New Roman" panose="02020603050405020304" pitchFamily="18" charset="0"/>
                          <a:cs typeface="Times New Roman" panose="02020603050405020304" pitchFamily="18" charset="0"/>
                        </a:rPr>
                        <a:t> </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dirty="0">
                          <a:effectLst/>
                          <a:latin typeface="Times New Roman" panose="02020603050405020304" pitchFamily="18" charset="0"/>
                          <a:cs typeface="Times New Roman" panose="02020603050405020304" pitchFamily="18" charset="0"/>
                        </a:rPr>
                        <a:t>ед.</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192</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195,2</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198,1</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204,5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204,5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 </a:t>
                      </a:r>
                      <a:endParaRPr lang="ru-RU" sz="1400" kern="5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ru-RU" sz="1400" kern="50" dirty="0" smtClean="0">
                          <a:effectLst/>
                          <a:latin typeface="Times New Roman" panose="02020603050405020304" pitchFamily="18" charset="0"/>
                          <a:cs typeface="Times New Roman" panose="02020603050405020304" pitchFamily="18" charset="0"/>
                        </a:rPr>
                        <a:t>206,0</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524121">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4.</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nSpc>
                          <a:spcPct val="107000"/>
                        </a:lnSpc>
                        <a:spcAft>
                          <a:spcPts val="0"/>
                        </a:spcAft>
                      </a:pPr>
                      <a:r>
                        <a:rPr lang="ru-RU" sz="1400" kern="50">
                          <a:effectLst/>
                          <a:latin typeface="Times New Roman" panose="02020603050405020304" pitchFamily="18" charset="0"/>
                          <a:cs typeface="Times New Roman" panose="02020603050405020304" pitchFamily="18" charset="0"/>
                        </a:rPr>
                        <a:t>Количество сформированных земельных участков</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шт.</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25</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25</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25</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25</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25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smtClean="0">
                          <a:effectLst/>
                          <a:latin typeface="Times New Roman" panose="02020603050405020304" pitchFamily="18" charset="0"/>
                          <a:cs typeface="Times New Roman" panose="02020603050405020304" pitchFamily="18" charset="0"/>
                        </a:rPr>
                        <a:t>25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524121">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5.</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nSpc>
                          <a:spcPct val="107000"/>
                        </a:lnSpc>
                        <a:spcAft>
                          <a:spcPts val="0"/>
                        </a:spcAft>
                      </a:pPr>
                      <a:r>
                        <a:rPr lang="ru-RU" sz="1400" kern="50">
                          <a:effectLst/>
                          <a:latin typeface="Times New Roman" panose="02020603050405020304" pitchFamily="18" charset="0"/>
                          <a:cs typeface="Times New Roman" panose="02020603050405020304" pitchFamily="18" charset="0"/>
                        </a:rPr>
                        <a:t>Количество технических планов</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шт.</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48</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13</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11</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50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30</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smtClean="0">
                          <a:effectLst/>
                          <a:latin typeface="Times New Roman" panose="02020603050405020304" pitchFamily="18" charset="0"/>
                          <a:cs typeface="Times New Roman" panose="02020603050405020304" pitchFamily="18" charset="0"/>
                        </a:rPr>
                        <a:t>25</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r>
              <a:tr h="524121">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6.</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nSpc>
                          <a:spcPct val="107000"/>
                        </a:lnSpc>
                        <a:spcAft>
                          <a:spcPts val="0"/>
                        </a:spcAft>
                      </a:pPr>
                      <a:r>
                        <a:rPr lang="ru-RU" sz="1400" kern="50">
                          <a:effectLst/>
                          <a:latin typeface="Times New Roman" panose="02020603050405020304" pitchFamily="18" charset="0"/>
                          <a:cs typeface="Times New Roman" panose="02020603050405020304" pitchFamily="18" charset="0"/>
                        </a:rPr>
                        <a:t>Количество отчетов об оценке</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tc>
                <a:tc>
                  <a:txBody>
                    <a:bodyPr/>
                    <a:lstStyle/>
                    <a:p>
                      <a:pPr algn="ctr">
                        <a:lnSpc>
                          <a:spcPct val="107000"/>
                        </a:lnSpc>
                        <a:spcAft>
                          <a:spcPts val="0"/>
                        </a:spcAft>
                      </a:pPr>
                      <a:r>
                        <a:rPr lang="ru-RU" sz="1400" kern="50">
                          <a:effectLst/>
                          <a:latin typeface="Times New Roman" panose="02020603050405020304" pitchFamily="18" charset="0"/>
                          <a:cs typeface="Times New Roman" panose="02020603050405020304" pitchFamily="18" charset="0"/>
                        </a:rPr>
                        <a:t>шт.</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13</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6</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12</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a:effectLst/>
                          <a:latin typeface="Times New Roman" panose="02020603050405020304" pitchFamily="18" charset="0"/>
                          <a:cs typeface="Times New Roman" panose="02020603050405020304" pitchFamily="18" charset="0"/>
                        </a:rPr>
                        <a:t>10</a:t>
                      </a:r>
                      <a:endParaRPr lang="ru-RU" sz="14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c>
                  <a:txBody>
                    <a:bodyPr/>
                    <a:lstStyle/>
                    <a:p>
                      <a:pPr algn="ctr">
                        <a:lnSpc>
                          <a:spcPct val="100000"/>
                        </a:lnSpc>
                        <a:spcAft>
                          <a:spcPts val="0"/>
                        </a:spcAft>
                      </a:pPr>
                      <a:r>
                        <a:rPr lang="ru-RU" sz="1400" kern="50" dirty="0">
                          <a:effectLst/>
                          <a:latin typeface="Times New Roman" panose="02020603050405020304" pitchFamily="18" charset="0"/>
                          <a:cs typeface="Times New Roman" panose="02020603050405020304" pitchFamily="18" charset="0"/>
                        </a:rPr>
                        <a:t>10</a:t>
                      </a:r>
                      <a:endParaRPr lang="ru-RU" sz="14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28" marR="31728" marT="31728" marB="31728"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260648"/>
            <a:ext cx="7200800" cy="864096"/>
          </a:xfrm>
        </p:spPr>
        <p:style>
          <a:lnRef idx="0">
            <a:schemeClr val="accent5"/>
          </a:lnRef>
          <a:fillRef idx="3">
            <a:schemeClr val="accent5"/>
          </a:fillRef>
          <a:effectRef idx="3">
            <a:schemeClr val="accent5"/>
          </a:effectRef>
          <a:fontRef idx="minor">
            <a:schemeClr val="lt1"/>
          </a:fontRef>
        </p:style>
        <p:txBody>
          <a:bodyPr>
            <a:noAutofit/>
          </a:bodyPr>
          <a:lstStyle/>
          <a:p>
            <a:r>
              <a:rPr lang="ru-RU" sz="2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a:t>
            </a:r>
            <a:r>
              <a:rPr lang="ru-RU" sz="2400" dirty="0" err="1" smtClean="0">
                <a:ln w="18415" cmpd="sng">
                  <a:solidFill>
                    <a:srgbClr val="FFFFFF"/>
                  </a:solidFill>
                  <a:prstDash val="solid"/>
                </a:ln>
                <a:solidFill>
                  <a:srgbClr val="FFFFFF"/>
                </a:solidFill>
                <a:effectLst>
                  <a:outerShdw blurRad="38100" dist="38100" dir="2700000" algn="tl">
                    <a:srgbClr val="000000">
                      <a:alpha val="43137"/>
                    </a:srgbClr>
                  </a:outerShdw>
                </a:effectLst>
              </a:rPr>
              <a:t>Энергоэффективность</a:t>
            </a:r>
            <a:r>
              <a:rPr lang="ru-RU" sz="2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 и энергосбережение </a:t>
            </a:r>
            <a:br>
              <a:rPr lang="ru-RU" sz="2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br>
            <a:r>
              <a:rPr lang="ru-RU" sz="2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в  Южском муниципальном районе»</a:t>
            </a:r>
            <a:endParaRPr lang="ru-RU" sz="2400"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5292080" y="1772816"/>
            <a:ext cx="3528392" cy="1584176"/>
          </a:xfrm>
        </p:spPr>
        <p:style>
          <a:lnRef idx="2">
            <a:schemeClr val="accent5"/>
          </a:lnRef>
          <a:fillRef idx="1">
            <a:schemeClr val="lt1"/>
          </a:fillRef>
          <a:effectRef idx="0">
            <a:schemeClr val="accent5"/>
          </a:effectRef>
          <a:fontRef idx="minor">
            <a:schemeClr val="dk1"/>
          </a:fontRef>
        </p:style>
        <p:txBody>
          <a:bodyPr>
            <a:noAutofit/>
          </a:bodyPr>
          <a:lstStyle/>
          <a:p>
            <a:pPr>
              <a:spcBef>
                <a:spcPts val="0"/>
              </a:spcBef>
            </a:pPr>
            <a:r>
              <a:rPr lang="ru-RU" sz="1300" b="1" dirty="0" smtClean="0">
                <a:solidFill>
                  <a:schemeClr val="tx1"/>
                </a:solidFill>
              </a:rPr>
              <a:t>Цель программы:</a:t>
            </a:r>
          </a:p>
          <a:p>
            <a:pPr algn="just">
              <a:spcBef>
                <a:spcPts val="0"/>
              </a:spcBef>
            </a:pPr>
            <a:r>
              <a:rPr lang="ru-RU" sz="1300" dirty="0" smtClean="0">
                <a:solidFill>
                  <a:schemeClr val="tx1"/>
                </a:solidFill>
              </a:rPr>
              <a:t>Повышение эффективности использования потребителями топливно-энергетических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a:t>
            </a:r>
            <a:endParaRPr lang="ru-RU" sz="1300" dirty="0">
              <a:solidFill>
                <a:schemeClr val="tx1"/>
              </a:solidFill>
            </a:endParaRPr>
          </a:p>
        </p:txBody>
      </p:sp>
      <p:sp>
        <p:nvSpPr>
          <p:cNvPr id="4" name="Заголовок 1"/>
          <p:cNvSpPr txBox="1">
            <a:spLocks/>
          </p:cNvSpPr>
          <p:nvPr/>
        </p:nvSpPr>
        <p:spPr>
          <a:xfrm>
            <a:off x="5292080" y="1340768"/>
            <a:ext cx="3528392" cy="360040"/>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200" b="1" i="0" u="none" strike="noStrike" kern="120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Срок</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200" b="1" i="0" u="none" strike="noStrike" kern="120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 реализации программы – 2016-2020 годы</a:t>
            </a:r>
          </a:p>
        </p:txBody>
      </p:sp>
      <p:sp>
        <p:nvSpPr>
          <p:cNvPr id="5" name="Подзаголовок 2"/>
          <p:cNvSpPr txBox="1">
            <a:spLocks/>
          </p:cNvSpPr>
          <p:nvPr/>
        </p:nvSpPr>
        <p:spPr>
          <a:xfrm>
            <a:off x="5292080" y="3501008"/>
            <a:ext cx="3528392" cy="295232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p>
            <a:pPr algn="ctr"/>
            <a:r>
              <a:rPr lang="ru-RU" sz="1300" b="1" dirty="0"/>
              <a:t> Ожидаемые </a:t>
            </a:r>
            <a:r>
              <a:rPr lang="ru-RU" sz="1300" b="1" dirty="0" smtClean="0"/>
              <a:t>результаты:</a:t>
            </a:r>
            <a:r>
              <a:rPr lang="ru-RU" sz="1300" dirty="0"/>
              <a:t> </a:t>
            </a:r>
          </a:p>
          <a:p>
            <a:pPr lvl="0" algn="just"/>
            <a:r>
              <a:rPr lang="ru-RU" sz="1300" dirty="0" smtClean="0"/>
              <a:t>1.Снижение расходов на оплату энергоресурсов и проведение обязательных энергетических обследований в муниципальном секторе Южского муниципального района.</a:t>
            </a:r>
          </a:p>
          <a:p>
            <a:pPr lvl="0" algn="just"/>
            <a:r>
              <a:rPr lang="ru-RU" sz="1300" dirty="0" smtClean="0"/>
              <a:t>2.Оснащение жилых домов приборами учета используемых энергетических ресурсов (тепло, вода, газ, электроэнергия);</a:t>
            </a:r>
          </a:p>
          <a:p>
            <a:pPr lvl="0" algn="just"/>
            <a:r>
              <a:rPr lang="ru-RU" sz="1300" dirty="0" smtClean="0"/>
              <a:t>3.Снижение расходов организаций жилищно-коммунального хозяйства на топливо, тепловую, электрическую энергию;</a:t>
            </a:r>
          </a:p>
          <a:p>
            <a:pPr lvl="0" algn="just"/>
            <a:r>
              <a:rPr lang="ru-RU" sz="1300" dirty="0" smtClean="0"/>
              <a:t>4.Повышение эффективности пропаганды энергосбережения.	</a:t>
            </a:r>
            <a:endParaRPr lang="ru-RU" sz="1300" dirty="0"/>
          </a:p>
        </p:txBody>
      </p:sp>
      <p:sp>
        <p:nvSpPr>
          <p:cNvPr id="11" name="Подзаголовок 2"/>
          <p:cNvSpPr txBox="1">
            <a:spLocks/>
          </p:cNvSpPr>
          <p:nvPr/>
        </p:nvSpPr>
        <p:spPr>
          <a:xfrm>
            <a:off x="179512" y="1340768"/>
            <a:ext cx="5040560" cy="360040"/>
          </a:xfrm>
          <a:prstGeom prst="rect">
            <a:avLst/>
          </a:prstGeom>
          <a:solidFill>
            <a:schemeClr val="accent5">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ru-RU" b="1" i="0" u="none" strike="noStrike" kern="1200" normalizeH="0" baseline="0" noProof="0" dirty="0" smtClean="0">
                <a:solidFill>
                  <a:schemeClr val="tx1"/>
                </a:solidFill>
                <a:uLnTx/>
                <a:uFillTx/>
                <a:latin typeface="+mn-lt"/>
                <a:ea typeface="+mn-ea"/>
                <a:cs typeface="+mn-cs"/>
              </a:rPr>
              <a:t>Всего расходов по программе:</a:t>
            </a:r>
            <a:r>
              <a:rPr kumimoji="0" lang="ru-RU" b="1" i="0" u="none" strike="noStrike" kern="1200" normalizeH="0" noProof="0" dirty="0" smtClean="0">
                <a:solidFill>
                  <a:schemeClr val="tx1"/>
                </a:solidFill>
                <a:uLnTx/>
                <a:uFillTx/>
                <a:latin typeface="+mn-lt"/>
                <a:ea typeface="+mn-ea"/>
                <a:cs typeface="+mn-cs"/>
              </a:rPr>
              <a:t> 24764,6 тыс.руб.</a:t>
            </a:r>
            <a:endParaRPr kumimoji="0" lang="ru-RU" b="1" i="0" u="none" strike="noStrike" kern="1200" normalizeH="0" baseline="0" noProof="0" dirty="0">
              <a:solidFill>
                <a:schemeClr val="tx1"/>
              </a:solidFill>
              <a:uLnTx/>
              <a:uFillTx/>
              <a:latin typeface="+mn-lt"/>
              <a:ea typeface="+mn-ea"/>
              <a:cs typeface="+mn-cs"/>
            </a:endParaRPr>
          </a:p>
        </p:txBody>
      </p:sp>
      <p:graphicFrame>
        <p:nvGraphicFramePr>
          <p:cNvPr id="14" name="Диаграмма 13"/>
          <p:cNvGraphicFramePr/>
          <p:nvPr/>
        </p:nvGraphicFramePr>
        <p:xfrm>
          <a:off x="179512" y="2420888"/>
          <a:ext cx="4968552"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15" name="Блок-схема: объединение 14"/>
          <p:cNvSpPr/>
          <p:nvPr/>
        </p:nvSpPr>
        <p:spPr>
          <a:xfrm>
            <a:off x="179512" y="1772816"/>
            <a:ext cx="5040560" cy="648072"/>
          </a:xfrm>
          <a:prstGeom prst="flowChartMerge">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endParaRPr lang="ru-RU" sz="1600" b="1" dirty="0" smtClean="0">
              <a:solidFill>
                <a:schemeClr val="tx1"/>
              </a:solidFill>
            </a:endParaRPr>
          </a:p>
          <a:p>
            <a:pPr lvl="0" algn="ctr"/>
            <a:endParaRPr lang="ru-RU" sz="1600" b="1" dirty="0" smtClean="0">
              <a:solidFill>
                <a:schemeClr val="tx1"/>
              </a:solidFill>
            </a:endParaRPr>
          </a:p>
          <a:p>
            <a:pPr lvl="0" algn="ctr"/>
            <a:r>
              <a:rPr lang="ru-RU" sz="1500" b="1" dirty="0" smtClean="0">
                <a:solidFill>
                  <a:schemeClr val="tx1"/>
                </a:solidFill>
              </a:rPr>
              <a:t>в т.ч.  2017 г. – 10544,6 тыс.руб. </a:t>
            </a:r>
          </a:p>
          <a:p>
            <a:pPr algn="ctr"/>
            <a:endParaRPr lang="ru-RU"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style>
          <a:lnRef idx="1">
            <a:schemeClr val="accent4"/>
          </a:lnRef>
          <a:fillRef idx="2">
            <a:schemeClr val="accent4"/>
          </a:fillRef>
          <a:effectRef idx="1">
            <a:schemeClr val="accent4"/>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4194610360"/>
              </p:ext>
            </p:extLst>
          </p:nvPr>
        </p:nvGraphicFramePr>
        <p:xfrm>
          <a:off x="-1" y="836715"/>
          <a:ext cx="9144002" cy="6021284"/>
        </p:xfrm>
        <a:graphic>
          <a:graphicData uri="http://schemas.openxmlformats.org/drawingml/2006/table">
            <a:tbl>
              <a:tblPr firstRow="1" firstCol="1" bandRow="1">
                <a:tableStyleId>{8A107856-5554-42FB-B03E-39F5DBC370BA}</a:tableStyleId>
              </a:tblPr>
              <a:tblGrid>
                <a:gridCol w="274643"/>
                <a:gridCol w="3437526"/>
                <a:gridCol w="542705"/>
                <a:gridCol w="542705"/>
                <a:gridCol w="542705"/>
                <a:gridCol w="509196"/>
                <a:gridCol w="509196"/>
                <a:gridCol w="682121"/>
                <a:gridCol w="508599"/>
                <a:gridCol w="508599"/>
                <a:gridCol w="542705"/>
                <a:gridCol w="543302"/>
              </a:tblGrid>
              <a:tr h="1039848">
                <a:tc>
                  <a:txBody>
                    <a:bodyPr/>
                    <a:lstStyle/>
                    <a:p>
                      <a:pPr algn="ctr">
                        <a:lnSpc>
                          <a:spcPct val="120000"/>
                        </a:lnSpc>
                        <a:spcBef>
                          <a:spcPts val="600"/>
                        </a:spcBef>
                        <a:spcAft>
                          <a:spcPts val="0"/>
                        </a:spcAft>
                      </a:pPr>
                      <a:r>
                        <a:rPr lang="ru-RU"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Наименование показателя</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Ед.изм.</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2012</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2013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2014</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 </a:t>
                      </a:r>
                    </a:p>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2015</a:t>
                      </a:r>
                    </a:p>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dirty="0">
                          <a:effectLst/>
                          <a:latin typeface="Times New Roman" panose="02020603050405020304" pitchFamily="18" charset="0"/>
                          <a:cs typeface="Times New Roman" panose="02020603050405020304" pitchFamily="18" charset="0"/>
                        </a:rPr>
                        <a:t> </a:t>
                      </a:r>
                    </a:p>
                    <a:p>
                      <a:pPr algn="ctr">
                        <a:lnSpc>
                          <a:spcPct val="120000"/>
                        </a:lnSpc>
                        <a:spcBef>
                          <a:spcPts val="600"/>
                        </a:spcBef>
                        <a:spcAft>
                          <a:spcPts val="0"/>
                        </a:spcAft>
                      </a:pPr>
                      <a:r>
                        <a:rPr lang="ru-RU" sz="1200" dirty="0">
                          <a:effectLst/>
                          <a:latin typeface="Times New Roman" panose="02020603050405020304" pitchFamily="18" charset="0"/>
                          <a:cs typeface="Times New Roman" panose="02020603050405020304" pitchFamily="18" charset="0"/>
                        </a:rPr>
                        <a:t>2016</a:t>
                      </a:r>
                    </a:p>
                    <a:p>
                      <a:pPr algn="ctr">
                        <a:lnSpc>
                          <a:spcPct val="120000"/>
                        </a:lnSpc>
                        <a:spcBef>
                          <a:spcPts val="600"/>
                        </a:spcBef>
                        <a:spcAft>
                          <a:spcPts val="0"/>
                        </a:spcAft>
                      </a:pPr>
                      <a:r>
                        <a:rPr lang="ru-RU" sz="1200" dirty="0" smtClean="0">
                          <a:effectLst/>
                          <a:latin typeface="Times New Roman" panose="02020603050405020304" pitchFamily="18" charset="0"/>
                          <a:cs typeface="Times New Roman" panose="02020603050405020304" pitchFamily="18" charset="0"/>
                        </a:rPr>
                        <a:t>оценка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2017</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2018</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2019</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gn="ctr">
                        <a:lnSpc>
                          <a:spcPct val="120000"/>
                        </a:lnSpc>
                        <a:spcBef>
                          <a:spcPts val="600"/>
                        </a:spcBef>
                        <a:spcAft>
                          <a:spcPts val="0"/>
                        </a:spcAft>
                      </a:pPr>
                      <a:r>
                        <a:rPr lang="ru-RU" sz="1200">
                          <a:effectLst/>
                          <a:latin typeface="Times New Roman" panose="02020603050405020304" pitchFamily="18" charset="0"/>
                          <a:cs typeface="Times New Roman" panose="02020603050405020304" pitchFamily="18" charset="0"/>
                        </a:rPr>
                        <a:t>2020</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r>
              <a:tr h="1245359">
                <a:tc>
                  <a:txBody>
                    <a:bodyPr/>
                    <a:lstStyle/>
                    <a:p>
                      <a:pPr algn="ctr">
                        <a:lnSpc>
                          <a:spcPct val="120000"/>
                        </a:lnSpc>
                        <a:spcBef>
                          <a:spcPts val="600"/>
                        </a:spcBef>
                        <a:spcAft>
                          <a:spcPts val="0"/>
                        </a:spcAft>
                      </a:pPr>
                      <a:r>
                        <a:rPr lang="ru-RU" sz="1200" b="0" dirty="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объема электрической энергии, расчеты за которую осуществляются с использованием приборов учета, в общем объеме электрической энергии, потребляемой (используемой) на территории муниципального образования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98,8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99,0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99,2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99,5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99,8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r>
              <a:tr h="1245359">
                <a:tc>
                  <a:txBody>
                    <a:bodyPr/>
                    <a:lstStyle/>
                    <a:p>
                      <a:pPr algn="ctr">
                        <a:lnSpc>
                          <a:spcPct val="120000"/>
                        </a:lnSpc>
                        <a:spcBef>
                          <a:spcPts val="600"/>
                        </a:spcBef>
                        <a:spcAft>
                          <a:spcPts val="0"/>
                        </a:spcAft>
                      </a:pPr>
                      <a:r>
                        <a:rPr lang="ru-RU" sz="1200" b="0" dirty="0">
                          <a:effectLst/>
                          <a:latin typeface="Times New Roman" panose="02020603050405020304" pitchFamily="18" charset="0"/>
                          <a:cs typeface="Times New Roman" panose="02020603050405020304" pitchFamily="18" charset="0"/>
                        </a:rPr>
                        <a:t>2</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объема тепловой энергии, расчеты за которую осуществляются с использованием приборов учета, в общем объеме тепловой энергии, потребляемой (используемой) на территории муниципального образования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25,9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27,3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28,2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28,5</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28,8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29,0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29,0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29,0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29,0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r>
              <a:tr h="1245359">
                <a:tc>
                  <a:txBody>
                    <a:bodyPr/>
                    <a:lstStyle/>
                    <a:p>
                      <a:pPr algn="ctr">
                        <a:lnSpc>
                          <a:spcPct val="120000"/>
                        </a:lnSpc>
                        <a:spcBef>
                          <a:spcPts val="600"/>
                        </a:spcBef>
                        <a:spcAft>
                          <a:spcPts val="0"/>
                        </a:spcAft>
                      </a:pPr>
                      <a:r>
                        <a:rPr lang="ru-RU" sz="1200" b="0" dirty="0">
                          <a:effectLst/>
                          <a:latin typeface="Times New Roman" panose="02020603050405020304" pitchFamily="18" charset="0"/>
                          <a:cs typeface="Times New Roman" panose="02020603050405020304" pitchFamily="18" charset="0"/>
                        </a:rPr>
                        <a:t>3</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объема холодной воды, расчеты за которую осуществляются с использованием приборов учета, в общем объеме воды, потребляемой (используемой) на территории муниципального образования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24,7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27,6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76,1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76,4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76,9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77,5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78,0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r>
              <a:tr h="1245359">
                <a:tc>
                  <a:txBody>
                    <a:bodyPr/>
                    <a:lstStyle/>
                    <a:p>
                      <a:pPr algn="ctr">
                        <a:lnSpc>
                          <a:spcPct val="120000"/>
                        </a:lnSpc>
                        <a:spcBef>
                          <a:spcPts val="600"/>
                        </a:spcBef>
                        <a:spcAft>
                          <a:spcPts val="0"/>
                        </a:spcAft>
                      </a:pPr>
                      <a:r>
                        <a:rPr lang="ru-RU" sz="1200" b="0" dirty="0">
                          <a:effectLst/>
                          <a:latin typeface="Times New Roman" panose="02020603050405020304" pitchFamily="18" charset="0"/>
                          <a:cs typeface="Times New Roman" panose="02020603050405020304" pitchFamily="18" charset="0"/>
                        </a:rPr>
                        <a:t>4</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35" marR="62135" marT="0" marB="0" anchor="ctr"/>
                </a:tc>
                <a:tc>
                  <a:txBody>
                    <a:bodyPr/>
                    <a:lstStyle/>
                    <a:p>
                      <a:pPr>
                        <a:lnSpc>
                          <a:spcPct val="107000"/>
                        </a:lnSpc>
                        <a:spcAft>
                          <a:spcPts val="0"/>
                        </a:spcAft>
                      </a:pPr>
                      <a:r>
                        <a:rPr lang="ru-RU" sz="1200" dirty="0">
                          <a:effectLst/>
                          <a:latin typeface="Times New Roman" panose="02020603050405020304" pitchFamily="18" charset="0"/>
                          <a:cs typeface="Times New Roman" panose="02020603050405020304" pitchFamily="18" charset="0"/>
                        </a:rPr>
                        <a:t>Для объема природного газа, расчеты за который осуществляются с использованием приборов учета, в общем объеме природного газа, потребляемого (используемого) на территории муниципального образования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99,0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100,0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35" marR="62135" marT="0" marB="0" anchor="ct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style>
          <a:lnRef idx="1">
            <a:schemeClr val="accent4"/>
          </a:lnRef>
          <a:fillRef idx="2">
            <a:schemeClr val="accent4"/>
          </a:fillRef>
          <a:effectRef idx="1">
            <a:schemeClr val="accent4"/>
          </a:effectRef>
          <a:fontRef idx="minor">
            <a:schemeClr val="dk1"/>
          </a:fontRef>
        </p:style>
        <p:txBody>
          <a:bodyPr>
            <a:noAutofit/>
          </a:bodyPr>
          <a:lstStyle/>
          <a:p>
            <a:r>
              <a:rPr lang="ru-RU" sz="2400" dirty="0" smtClean="0">
                <a:latin typeface="Times New Roman" pitchFamily="18" charset="0"/>
                <a:cs typeface="Times New Roman" pitchFamily="18" charset="0"/>
              </a:rPr>
              <a:t>Муниципальная программа Южского муниципального района «Развитие инфраструктуры и улучшение жилищных условий граждан Южского муниципального района»</a:t>
            </a:r>
            <a:endParaRPr lang="ru-RU" sz="2400" dirty="0">
              <a:latin typeface="Times New Roman" pitchFamily="18" charset="0"/>
              <a:cs typeface="Times New Roman" pitchFamily="18" charset="0"/>
            </a:endParaRPr>
          </a:p>
        </p:txBody>
      </p:sp>
      <p:pic>
        <p:nvPicPr>
          <p:cNvPr id="4" name="Содержимое 3" descr="DSCF9241.JPG"/>
          <p:cNvPicPr>
            <a:picLocks noGrp="1" noChangeAspect="1"/>
          </p:cNvPicPr>
          <p:nvPr>
            <p:ph idx="1"/>
          </p:nvPr>
        </p:nvPicPr>
        <p:blipFill>
          <a:blip r:embed="rId2" cstate="print"/>
          <a:stretch>
            <a:fillRect/>
          </a:stretch>
        </p:blipFill>
        <p:spPr>
          <a:xfrm>
            <a:off x="0" y="1428736"/>
            <a:ext cx="4286248" cy="2714644"/>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
        <p:nvSpPr>
          <p:cNvPr id="5" name="TextBox 4"/>
          <p:cNvSpPr txBox="1"/>
          <p:nvPr/>
        </p:nvSpPr>
        <p:spPr>
          <a:xfrm>
            <a:off x="4286248" y="1428736"/>
            <a:ext cx="485775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ru-RU" sz="1400" b="1" dirty="0" smtClean="0">
                <a:latin typeface="Times New Roman" pitchFamily="18" charset="0"/>
                <a:cs typeface="Times New Roman" pitchFamily="18" charset="0"/>
              </a:rPr>
              <a:t>Всего расходы по Программе на 2017 год - 17,3 млн.руб.,</a:t>
            </a:r>
          </a:p>
          <a:p>
            <a:pPr algn="just"/>
            <a:r>
              <a:rPr lang="ru-RU" sz="1400" b="1" dirty="0" smtClean="0">
                <a:latin typeface="Times New Roman" pitchFamily="18" charset="0"/>
                <a:cs typeface="Times New Roman" pitchFamily="18" charset="0"/>
              </a:rPr>
              <a:t> на 2018 год - 12,9 млн. руб., на 2019 год - 12,2 млн. руб.</a:t>
            </a:r>
          </a:p>
          <a:p>
            <a:pPr algn="ctr"/>
            <a:endParaRPr lang="ru-RU" sz="1400" b="1" dirty="0">
              <a:latin typeface="Times New Roman" pitchFamily="18" charset="0"/>
              <a:cs typeface="Times New Roman" pitchFamily="18" charset="0"/>
            </a:endParaRPr>
          </a:p>
        </p:txBody>
      </p:sp>
      <p:sp>
        <p:nvSpPr>
          <p:cNvPr id="6" name="TextBox 5"/>
          <p:cNvSpPr txBox="1"/>
          <p:nvPr/>
        </p:nvSpPr>
        <p:spPr>
          <a:xfrm>
            <a:off x="4325926" y="2294722"/>
            <a:ext cx="4857752" cy="20390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400" b="1" dirty="0" smtClean="0">
                <a:latin typeface="Times New Roman" pitchFamily="18" charset="0"/>
                <a:cs typeface="Times New Roman" pitchFamily="18" charset="0"/>
              </a:rPr>
              <a:t>Перечень подпрограмм</a:t>
            </a:r>
          </a:p>
          <a:p>
            <a:pPr algn="just"/>
            <a:r>
              <a:rPr lang="ru-RU" sz="1250" dirty="0" smtClean="0">
                <a:latin typeface="Times New Roman" pitchFamily="18" charset="0"/>
                <a:cs typeface="Times New Roman" pitchFamily="18" charset="0"/>
              </a:rPr>
              <a:t>- Развитие </a:t>
            </a:r>
            <a:r>
              <a:rPr lang="ru-RU" sz="1250" dirty="0">
                <a:latin typeface="Times New Roman" pitchFamily="18" charset="0"/>
                <a:cs typeface="Times New Roman" pitchFamily="18" charset="0"/>
              </a:rPr>
              <a:t>автомобильных дорог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района;</a:t>
            </a:r>
            <a:endParaRPr lang="ru-RU" sz="1250" dirty="0" smtClean="0">
              <a:latin typeface="Times New Roman" pitchFamily="18" charset="0"/>
              <a:cs typeface="Times New Roman" pitchFamily="18" charset="0"/>
            </a:endParaRPr>
          </a:p>
          <a:p>
            <a:pPr lvl="0" algn="just"/>
            <a:r>
              <a:rPr lang="ru-RU" sz="1250" dirty="0">
                <a:latin typeface="Times New Roman" pitchFamily="18" charset="0"/>
                <a:cs typeface="Times New Roman" pitchFamily="18" charset="0"/>
              </a:rPr>
              <a:t>- Повышение безопасности дорожного движения в </a:t>
            </a:r>
            <a:r>
              <a:rPr lang="ru-RU" sz="1250" dirty="0" err="1">
                <a:latin typeface="Times New Roman" pitchFamily="18" charset="0"/>
                <a:cs typeface="Times New Roman" pitchFamily="18" charset="0"/>
              </a:rPr>
              <a:t>Южском</a:t>
            </a:r>
            <a:r>
              <a:rPr lang="ru-RU" sz="1250" dirty="0">
                <a:latin typeface="Times New Roman" pitchFamily="18" charset="0"/>
                <a:cs typeface="Times New Roman" pitchFamily="18" charset="0"/>
              </a:rPr>
              <a:t> муниципальном районе;</a:t>
            </a:r>
            <a:endParaRPr lang="ru-RU" sz="1250" dirty="0" smtClean="0">
              <a:latin typeface="Times New Roman" pitchFamily="18" charset="0"/>
              <a:cs typeface="Times New Roman" pitchFamily="18" charset="0"/>
            </a:endParaRPr>
          </a:p>
          <a:p>
            <a:pPr lvl="0" algn="just"/>
            <a:r>
              <a:rPr lang="ru-RU" sz="1250" dirty="0">
                <a:latin typeface="Times New Roman" pitchFamily="18" charset="0"/>
                <a:cs typeface="Times New Roman" pitchFamily="18" charset="0"/>
              </a:rPr>
              <a:t>- Предоставление субсидий из бюджета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района на возмещение недополученных доходов в связи с предоставлением транспортных услуг населению на маршрутах регулярных перевозок между населенными пунктами поселений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района;</a:t>
            </a:r>
            <a:endParaRPr lang="ru-RU" sz="1250" dirty="0" smtClean="0">
              <a:latin typeface="Times New Roman" pitchFamily="18" charset="0"/>
              <a:cs typeface="Times New Roman" pitchFamily="18" charset="0"/>
            </a:endParaRPr>
          </a:p>
          <a:p>
            <a:pPr lvl="0" algn="just"/>
            <a:r>
              <a:rPr lang="ru-RU" sz="1250" dirty="0">
                <a:latin typeface="Times New Roman" pitchFamily="18" charset="0"/>
                <a:cs typeface="Times New Roman" pitchFamily="18" charset="0"/>
              </a:rPr>
              <a:t>- Инвестиции в объекты размещения отходов и их </a:t>
            </a:r>
            <a:r>
              <a:rPr lang="ru-RU" sz="1250" dirty="0" smtClean="0">
                <a:latin typeface="Times New Roman" pitchFamily="18" charset="0"/>
                <a:cs typeface="Times New Roman" pitchFamily="18" charset="0"/>
              </a:rPr>
              <a:t>рекультивацию;</a:t>
            </a:r>
          </a:p>
        </p:txBody>
      </p:sp>
      <p:sp>
        <p:nvSpPr>
          <p:cNvPr id="10" name="TextBox 9"/>
          <p:cNvSpPr txBox="1"/>
          <p:nvPr/>
        </p:nvSpPr>
        <p:spPr>
          <a:xfrm>
            <a:off x="-35719" y="4461064"/>
            <a:ext cx="4357686" cy="22082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250" dirty="0">
                <a:latin typeface="Times New Roman" pitchFamily="18" charset="0"/>
                <a:cs typeface="Times New Roman" pitchFamily="18" charset="0"/>
              </a:rPr>
              <a:t>- Водохозяйственные мероприятия на оз. </a:t>
            </a:r>
            <a:r>
              <a:rPr lang="ru-RU" sz="1250" dirty="0" err="1">
                <a:latin typeface="Times New Roman" pitchFamily="18" charset="0"/>
                <a:cs typeface="Times New Roman" pitchFamily="18" charset="0"/>
              </a:rPr>
              <a:t>Вазаль</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a:t>
            </a:r>
            <a:r>
              <a:rPr lang="ru-RU" sz="1250" dirty="0" smtClean="0">
                <a:latin typeface="Times New Roman" pitchFamily="18" charset="0"/>
                <a:cs typeface="Times New Roman" pitchFamily="18" charset="0"/>
              </a:rPr>
              <a:t>района;</a:t>
            </a:r>
          </a:p>
          <a:p>
            <a:pPr lvl="0" algn="just"/>
            <a:r>
              <a:rPr lang="ru-RU" sz="1250" dirty="0">
                <a:latin typeface="Times New Roman" pitchFamily="18" charset="0"/>
                <a:cs typeface="Times New Roman" pitchFamily="18" charset="0"/>
              </a:rPr>
              <a:t>- Улучшение жилищных условий и выравнивание обеспеченности населения сельских поселений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района коммунальной инфраструктурой;</a:t>
            </a:r>
            <a:endParaRPr lang="ru-RU" sz="1250" dirty="0" smtClean="0">
              <a:latin typeface="Times New Roman" pitchFamily="18" charset="0"/>
              <a:cs typeface="Times New Roman" pitchFamily="18" charset="0"/>
            </a:endParaRPr>
          </a:p>
          <a:p>
            <a:pPr lvl="0" algn="just"/>
            <a:r>
              <a:rPr lang="ru-RU" sz="1250" dirty="0">
                <a:latin typeface="Times New Roman" pitchFamily="18" charset="0"/>
                <a:cs typeface="Times New Roman" pitchFamily="18" charset="0"/>
              </a:rPr>
              <a:t>- Развитие системы гражданской обороны, обеспечение безопасности, защиты населения и территории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района от чрезвычайных ситуаций;</a:t>
            </a:r>
            <a:endParaRPr lang="ru-RU" sz="1250" dirty="0" smtClean="0">
              <a:latin typeface="Times New Roman" pitchFamily="18" charset="0"/>
              <a:cs typeface="Times New Roman" pitchFamily="18" charset="0"/>
            </a:endParaRPr>
          </a:p>
          <a:p>
            <a:pPr lvl="0" algn="just"/>
            <a:r>
              <a:rPr lang="ru-RU" sz="1250" dirty="0">
                <a:latin typeface="Times New Roman" pitchFamily="18" charset="0"/>
                <a:cs typeface="Times New Roman" pitchFamily="18" charset="0"/>
              </a:rPr>
              <a:t>- Сезонная уборка территорий сельских поселений </a:t>
            </a:r>
            <a:r>
              <a:rPr lang="ru-RU" sz="1250" dirty="0" err="1">
                <a:latin typeface="Times New Roman" pitchFamily="18" charset="0"/>
                <a:cs typeface="Times New Roman" pitchFamily="18" charset="0"/>
              </a:rPr>
              <a:t>Южского</a:t>
            </a:r>
            <a:r>
              <a:rPr lang="ru-RU" sz="1250" dirty="0">
                <a:latin typeface="Times New Roman" pitchFamily="18" charset="0"/>
                <a:cs typeface="Times New Roman" pitchFamily="18" charset="0"/>
              </a:rPr>
              <a:t> муниципального </a:t>
            </a:r>
            <a:r>
              <a:rPr lang="ru-RU" sz="1250" dirty="0" smtClean="0">
                <a:latin typeface="Times New Roman" pitchFamily="18" charset="0"/>
                <a:cs typeface="Times New Roman" pitchFamily="18" charset="0"/>
              </a:rPr>
              <a:t>района.</a:t>
            </a:r>
          </a:p>
          <a:p>
            <a:pPr lvl="0" algn="just"/>
            <a:endParaRPr lang="ru-RU" sz="1250" dirty="0">
              <a:latin typeface="Times New Roman" pitchFamily="18" charset="0"/>
              <a:cs typeface="Times New Roman" pitchFamily="18" charset="0"/>
            </a:endParaRPr>
          </a:p>
        </p:txBody>
      </p:sp>
      <p:pic>
        <p:nvPicPr>
          <p:cNvPr id="16" name="Рисунок 7" descr="S7300105.JPG"/>
          <p:cNvPicPr>
            <a:picLocks noChangeAspect="1"/>
          </p:cNvPicPr>
          <p:nvPr/>
        </p:nvPicPr>
        <p:blipFill>
          <a:blip r:embed="rId3" cstate="print"/>
          <a:srcRect/>
          <a:stretch>
            <a:fillRect/>
          </a:stretch>
        </p:blipFill>
        <p:spPr bwMode="auto">
          <a:xfrm>
            <a:off x="6715140" y="4653136"/>
            <a:ext cx="2428860" cy="2167227"/>
          </a:xfrm>
          <a:prstGeom prst="rect">
            <a:avLst/>
          </a:prstGeom>
          <a:noFill/>
          <a:ln w="9525">
            <a:noFill/>
            <a:miter lim="800000"/>
            <a:headEnd/>
            <a:tailEnd/>
          </a:ln>
          <a:effectLst>
            <a:glow rad="101600">
              <a:schemeClr val="accent2">
                <a:satMod val="175000"/>
                <a:alpha val="40000"/>
              </a:schemeClr>
            </a:glow>
          </a:effectLst>
        </p:spPr>
      </p:pic>
      <p:pic>
        <p:nvPicPr>
          <p:cNvPr id="9" name="Picture 14" descr="C:\Мои документы\Мои рисунки\Район\Ландех\Не разобрано\Изображение 006.jpg"/>
          <p:cNvPicPr>
            <a:picLocks noChangeAspect="1" noChangeArrowheads="1"/>
          </p:cNvPicPr>
          <p:nvPr/>
        </p:nvPicPr>
        <p:blipFill>
          <a:blip r:embed="rId4" cstate="print"/>
          <a:srcRect/>
          <a:stretch>
            <a:fillRect/>
          </a:stretch>
        </p:blipFill>
        <p:spPr bwMode="auto">
          <a:xfrm>
            <a:off x="4286248" y="4630779"/>
            <a:ext cx="2500900" cy="2160240"/>
          </a:xfrm>
          <a:prstGeom prst="rect">
            <a:avLst/>
          </a:prstGeom>
          <a:noFill/>
          <a:effectLst>
            <a:glow rad="228600">
              <a:schemeClr val="accent4">
                <a:satMod val="175000"/>
                <a:alpha val="40000"/>
              </a:schemeClr>
            </a:glow>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714356"/>
          </a:xfr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normAutofit fontScale="90000"/>
          </a:bodyPr>
          <a:lstStyle/>
          <a:p>
            <a:r>
              <a:rPr lang="ru-RU" dirty="0" err="1" smtClean="0">
                <a:latin typeface="Times New Roman" pitchFamily="18" charset="0"/>
                <a:cs typeface="Times New Roman" pitchFamily="18" charset="0"/>
              </a:rPr>
              <a:t>Южский</a:t>
            </a:r>
            <a:r>
              <a:rPr lang="ru-RU" dirty="0" smtClean="0">
                <a:latin typeface="Times New Roman" pitchFamily="18" charset="0"/>
                <a:cs typeface="Times New Roman" pitchFamily="18" charset="0"/>
              </a:rPr>
              <a:t> район</a:t>
            </a:r>
            <a:endParaRPr lang="ru-RU" dirty="0">
              <a:latin typeface="Times New Roman" pitchFamily="18" charset="0"/>
              <a:cs typeface="Times New Roman" pitchFamily="18" charset="0"/>
            </a:endParaRPr>
          </a:p>
        </p:txBody>
      </p:sp>
      <p:pic>
        <p:nvPicPr>
          <p:cNvPr id="10243" name="Picture 3" descr="\\Core_quad\почта\Слайды Ванягиной\Карта Южского района.JPG"/>
          <p:cNvPicPr>
            <a:picLocks noChangeAspect="1" noChangeArrowheads="1"/>
          </p:cNvPicPr>
          <p:nvPr/>
        </p:nvPicPr>
        <p:blipFill>
          <a:blip r:embed="rId2" cstate="print"/>
          <a:srcRect/>
          <a:stretch>
            <a:fillRect/>
          </a:stretch>
        </p:blipFill>
        <p:spPr bwMode="auto">
          <a:xfrm>
            <a:off x="2424202" y="1124744"/>
            <a:ext cx="6719798" cy="5286412"/>
          </a:xfrm>
          <a:prstGeom prst="rect">
            <a:avLst/>
          </a:prstGeom>
          <a:noFill/>
        </p:spPr>
      </p:pic>
      <p:sp>
        <p:nvSpPr>
          <p:cNvPr id="7" name="Прямоугольник 6"/>
          <p:cNvSpPr/>
          <p:nvPr/>
        </p:nvSpPr>
        <p:spPr>
          <a:xfrm>
            <a:off x="142844" y="2500306"/>
            <a:ext cx="2286016" cy="1754326"/>
          </a:xfrm>
          <a:prstGeom prst="rect">
            <a:avLst/>
          </a:prstGeom>
        </p:spPr>
        <p:txBody>
          <a:bodyPr wrap="square">
            <a:spAutoFit/>
          </a:bodyPr>
          <a:lstStyle/>
          <a:p>
            <a:pPr algn="ctr"/>
            <a:r>
              <a:rPr lang="ru-RU" dirty="0" smtClean="0">
                <a:latin typeface="Times New Roman" pitchFamily="18" charset="0"/>
                <a:cs typeface="Times New Roman" pitchFamily="18" charset="0"/>
              </a:rPr>
              <a:t>Территория –  1 340 кв. км. </a:t>
            </a:r>
          </a:p>
          <a:p>
            <a:pPr algn="ctr"/>
            <a:r>
              <a:rPr lang="ru-RU" dirty="0" smtClean="0">
                <a:latin typeface="Times New Roman" pitchFamily="18" charset="0"/>
                <a:cs typeface="Times New Roman" pitchFamily="18" charset="0"/>
              </a:rPr>
              <a:t>Численность населения на 01.01.2016 – 23,7тыс. человек </a:t>
            </a:r>
            <a:endParaRPr lang="ru-RU" dirty="0">
              <a:latin typeface="Times New Roman" pitchFamily="18" charset="0"/>
              <a:cs typeface="Times New Roman" pitchFamily="18" charset="0"/>
            </a:endParaRPr>
          </a:p>
        </p:txBody>
      </p:sp>
      <p:sp>
        <p:nvSpPr>
          <p:cNvPr id="8" name="Прямоугольник 7"/>
          <p:cNvSpPr/>
          <p:nvPr/>
        </p:nvSpPr>
        <p:spPr>
          <a:xfrm>
            <a:off x="357158" y="4572008"/>
            <a:ext cx="4071966" cy="1200329"/>
          </a:xfrm>
          <a:prstGeom prst="rect">
            <a:avLst/>
          </a:prstGeom>
        </p:spPr>
        <p:txBody>
          <a:bodyPr wrap="square">
            <a:spAutoFit/>
          </a:bodyPr>
          <a:lstStyle/>
          <a:p>
            <a:r>
              <a:rPr lang="ru-RU" dirty="0" smtClean="0">
                <a:latin typeface="Times New Roman" pitchFamily="18" charset="0"/>
                <a:cs typeface="Times New Roman" pitchFamily="18" charset="0"/>
              </a:rPr>
              <a:t>Городское население – 57,4% </a:t>
            </a:r>
          </a:p>
          <a:p>
            <a:r>
              <a:rPr lang="ru-RU" dirty="0" smtClean="0">
                <a:latin typeface="Times New Roman" pitchFamily="18" charset="0"/>
                <a:cs typeface="Times New Roman" pitchFamily="18" charset="0"/>
              </a:rPr>
              <a:t>Сельское население – 42,6% </a:t>
            </a:r>
          </a:p>
          <a:p>
            <a:r>
              <a:rPr lang="ru-RU" dirty="0" smtClean="0">
                <a:latin typeface="Times New Roman" pitchFamily="18" charset="0"/>
                <a:cs typeface="Times New Roman" pitchFamily="18" charset="0"/>
              </a:rPr>
              <a:t>1 городское поселение </a:t>
            </a:r>
          </a:p>
          <a:p>
            <a:r>
              <a:rPr lang="ru-RU" dirty="0" smtClean="0">
                <a:latin typeface="Times New Roman" pitchFamily="18" charset="0"/>
                <a:cs typeface="Times New Roman" pitchFamily="18" charset="0"/>
              </a:rPr>
              <a:t>6 сельских поселений </a:t>
            </a:r>
            <a:endParaRPr lang="ru-RU" dirty="0">
              <a:latin typeface="Times New Roman" pitchFamily="18" charset="0"/>
              <a:cs typeface="Times New Roman" pitchFamily="18" charset="0"/>
            </a:endParaRPr>
          </a:p>
        </p:txBody>
      </p:sp>
      <p:pic>
        <p:nvPicPr>
          <p:cNvPr id="2050" name="Picture 2" descr="C:\Users\1\Desktop\Презентации бюджета и отчетов\фото адм\37.png"/>
          <p:cNvPicPr>
            <a:picLocks noChangeAspect="1" noChangeArrowheads="1"/>
          </p:cNvPicPr>
          <p:nvPr/>
        </p:nvPicPr>
        <p:blipFill>
          <a:blip r:embed="rId3" cstate="print"/>
          <a:srcRect/>
          <a:stretch>
            <a:fillRect/>
          </a:stretch>
        </p:blipFill>
        <p:spPr bwMode="auto">
          <a:xfrm>
            <a:off x="323528" y="836712"/>
            <a:ext cx="1352550" cy="164782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style>
          <a:lnRef idx="1">
            <a:schemeClr val="accent6"/>
          </a:lnRef>
          <a:fillRef idx="2">
            <a:schemeClr val="accent6"/>
          </a:fillRef>
          <a:effectRef idx="1">
            <a:schemeClr val="accent6"/>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002403798"/>
              </p:ext>
            </p:extLst>
          </p:nvPr>
        </p:nvGraphicFramePr>
        <p:xfrm>
          <a:off x="-1" y="720340"/>
          <a:ext cx="9144001" cy="6137657"/>
        </p:xfrm>
        <a:graphic>
          <a:graphicData uri="http://schemas.openxmlformats.org/drawingml/2006/table">
            <a:tbl>
              <a:tblPr firstRow="1" firstCol="1" lastRow="1" lastCol="1" bandRow="1" bandCol="1">
                <a:tableStyleId>{16D9F66E-5EB9-4882-86FB-DCBF35E3C3E4}</a:tableStyleId>
              </a:tblPr>
              <a:tblGrid>
                <a:gridCol w="485258"/>
                <a:gridCol w="4826756"/>
                <a:gridCol w="655237"/>
                <a:gridCol w="814448"/>
                <a:gridCol w="733406"/>
                <a:gridCol w="814448"/>
                <a:gridCol w="814448"/>
              </a:tblGrid>
              <a:tr h="362774">
                <a:tc rowSpan="2">
                  <a:txBody>
                    <a:bodyPr/>
                    <a:lstStyle/>
                    <a:p>
                      <a:pPr algn="ctr">
                        <a:lnSpc>
                          <a:spcPct val="107000"/>
                        </a:lnSpc>
                        <a:spcAft>
                          <a:spcPts val="0"/>
                        </a:spcAft>
                      </a:pPr>
                      <a:r>
                        <a:rPr lang="ru-RU" sz="1100" kern="50" dirty="0">
                          <a:effectLst/>
                          <a:latin typeface="Times New Roman" panose="02020603050405020304" pitchFamily="18" charset="0"/>
                          <a:cs typeface="Times New Roman" panose="02020603050405020304" pitchFamily="18" charset="0"/>
                        </a:rPr>
                        <a:t>№</a:t>
                      </a:r>
                      <a:r>
                        <a:rPr lang="en-US" sz="1100" kern="50" dirty="0">
                          <a:effectLst/>
                          <a:latin typeface="Times New Roman" panose="02020603050405020304" pitchFamily="18" charset="0"/>
                          <a:cs typeface="Times New Roman" panose="02020603050405020304" pitchFamily="18" charset="0"/>
                        </a:rPr>
                        <a:t> п/п</a:t>
                      </a:r>
                      <a:endParaRPr lang="ru-RU" sz="1100" kern="50" dirty="0">
                        <a:effectLst/>
                        <a:latin typeface="Times New Roman" panose="02020603050405020304" pitchFamily="18" charset="0"/>
                        <a:cs typeface="Times New Roman" panose="02020603050405020304" pitchFamily="18" charset="0"/>
                      </a:endParaRPr>
                    </a:p>
                    <a:p>
                      <a:pPr algn="ctr">
                        <a:lnSpc>
                          <a:spcPct val="107000"/>
                        </a:lnSpc>
                        <a:spcBef>
                          <a:spcPts val="1200"/>
                        </a:spcBef>
                        <a:spcAft>
                          <a:spcPts val="600"/>
                        </a:spcAft>
                        <a:tabLst>
                          <a:tab pos="389890" algn="l"/>
                        </a:tabLst>
                      </a:pPr>
                      <a:r>
                        <a:rPr lang="ru-RU" sz="1100" dirty="0">
                          <a:effectLst/>
                          <a:latin typeface="Times New Roman" panose="02020603050405020304" pitchFamily="18" charset="0"/>
                          <a:cs typeface="Times New Roman" panose="02020603050405020304" pitchFamily="18" charset="0"/>
                        </a:rPr>
                        <a:t> </a:t>
                      </a:r>
                      <a:endParaRPr lang="ru-RU" sz="700" b="1" dirty="0">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rowSpan="2">
                  <a:txBody>
                    <a:bodyPr/>
                    <a:lstStyle/>
                    <a:p>
                      <a:pPr algn="ctr">
                        <a:lnSpc>
                          <a:spcPct val="107000"/>
                        </a:lnSpc>
                        <a:spcBef>
                          <a:spcPts val="1200"/>
                        </a:spcBef>
                        <a:spcAft>
                          <a:spcPts val="600"/>
                        </a:spcAft>
                        <a:tabLst>
                          <a:tab pos="389890" algn="l"/>
                        </a:tabLst>
                      </a:pPr>
                      <a:r>
                        <a:rPr lang="ru-RU" sz="1100">
                          <a:effectLst/>
                          <a:latin typeface="Times New Roman" panose="02020603050405020304" pitchFamily="18" charset="0"/>
                          <a:cs typeface="Times New Roman" panose="02020603050405020304" pitchFamily="18" charset="0"/>
                        </a:rPr>
                        <a:t>Наименование целевого индикатора (показателя)</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rowSpan="2">
                  <a:txBody>
                    <a:bodyPr/>
                    <a:lstStyle/>
                    <a:p>
                      <a:pPr algn="ctr">
                        <a:lnSpc>
                          <a:spcPct val="107000"/>
                        </a:lnSpc>
                        <a:spcAft>
                          <a:spcPts val="0"/>
                        </a:spcAft>
                      </a:pPr>
                      <a:r>
                        <a:rPr lang="ru-RU" sz="1100" kern="50">
                          <a:effectLst/>
                          <a:latin typeface="Times New Roman" panose="02020603050405020304" pitchFamily="18" charset="0"/>
                          <a:cs typeface="Times New Roman" panose="02020603050405020304" pitchFamily="18" charset="0"/>
                        </a:rPr>
                        <a:t>Ед. изм.</a:t>
                      </a:r>
                    </a:p>
                    <a:p>
                      <a:pPr algn="ctr">
                        <a:lnSpc>
                          <a:spcPct val="107000"/>
                        </a:lnSpc>
                        <a:spcBef>
                          <a:spcPts val="1200"/>
                        </a:spcBef>
                        <a:spcAft>
                          <a:spcPts val="600"/>
                        </a:spcAft>
                        <a:tabLst>
                          <a:tab pos="389890" algn="l"/>
                        </a:tabLst>
                      </a:pPr>
                      <a:r>
                        <a:rPr lang="ru-RU" sz="1100">
                          <a:effectLst/>
                          <a:latin typeface="Times New Roman" panose="02020603050405020304" pitchFamily="18" charset="0"/>
                          <a:cs typeface="Times New Roman" panose="02020603050405020304" pitchFamily="18" charset="0"/>
                        </a:rPr>
                        <a:t> </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gridSpan="4">
                  <a:txBody>
                    <a:bodyPr/>
                    <a:lstStyle/>
                    <a:p>
                      <a:pPr algn="ctr">
                        <a:lnSpc>
                          <a:spcPct val="107000"/>
                        </a:lnSpc>
                        <a:spcBef>
                          <a:spcPts val="1200"/>
                        </a:spcBef>
                        <a:spcAft>
                          <a:spcPts val="600"/>
                        </a:spcAft>
                        <a:tabLst>
                          <a:tab pos="389890" algn="l"/>
                        </a:tabLst>
                      </a:pPr>
                      <a:r>
                        <a:rPr lang="en-US" sz="1100">
                          <a:effectLst/>
                          <a:latin typeface="Times New Roman" panose="02020603050405020304" pitchFamily="18" charset="0"/>
                          <a:cs typeface="Times New Roman" panose="02020603050405020304" pitchFamily="18" charset="0"/>
                        </a:rPr>
                        <a:t>Значени</a:t>
                      </a:r>
                      <a:r>
                        <a:rPr lang="ru-RU" sz="1100">
                          <a:effectLst/>
                          <a:latin typeface="Times New Roman" panose="02020603050405020304" pitchFamily="18" charset="0"/>
                          <a:cs typeface="Times New Roman" panose="02020603050405020304" pitchFamily="18" charset="0"/>
                        </a:rPr>
                        <a:t>я целевых индикаторов (</a:t>
                      </a:r>
                      <a:r>
                        <a:rPr lang="en-US" sz="1100">
                          <a:effectLst/>
                          <a:latin typeface="Times New Roman" panose="02020603050405020304" pitchFamily="18" charset="0"/>
                          <a:cs typeface="Times New Roman" panose="02020603050405020304" pitchFamily="18" charset="0"/>
                        </a:rPr>
                        <a:t>показателей</a:t>
                      </a:r>
                      <a:r>
                        <a:rPr lang="ru-RU" sz="1100">
                          <a:effectLst/>
                          <a:latin typeface="Times New Roman" panose="02020603050405020304" pitchFamily="18" charset="0"/>
                          <a:cs typeface="Times New Roman" panose="02020603050405020304" pitchFamily="18" charset="0"/>
                        </a:rPr>
                        <a:t>)</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hMerge="1">
                  <a:txBody>
                    <a:bodyPr/>
                    <a:lstStyle/>
                    <a:p>
                      <a:endParaRPr lang="ru-RU"/>
                    </a:p>
                  </a:txBody>
                  <a:tcPr/>
                </a:tc>
                <a:tc hMerge="1">
                  <a:txBody>
                    <a:bodyPr/>
                    <a:lstStyle/>
                    <a:p>
                      <a:endParaRPr lang="ru-RU"/>
                    </a:p>
                  </a:txBody>
                  <a:tcPr/>
                </a:tc>
                <a:tc hMerge="1">
                  <a:txBody>
                    <a:bodyPr/>
                    <a:lstStyle/>
                    <a:p>
                      <a:endParaRPr lang="ru-RU"/>
                    </a:p>
                  </a:txBody>
                  <a:tcPr/>
                </a:tc>
              </a:tr>
              <a:tr h="34776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Bef>
                          <a:spcPts val="1200"/>
                        </a:spcBef>
                        <a:spcAft>
                          <a:spcPts val="600"/>
                        </a:spcAft>
                        <a:tabLst>
                          <a:tab pos="389890" algn="l"/>
                        </a:tabLst>
                      </a:pPr>
                      <a:r>
                        <a:rPr lang="ru-RU" sz="1100">
                          <a:effectLst/>
                          <a:latin typeface="Times New Roman" panose="02020603050405020304" pitchFamily="18" charset="0"/>
                          <a:cs typeface="Times New Roman" panose="02020603050405020304" pitchFamily="18" charset="0"/>
                        </a:rPr>
                        <a:t>2016</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a:txBody>
                    <a:bodyPr/>
                    <a:lstStyle/>
                    <a:p>
                      <a:pPr algn="ctr">
                        <a:lnSpc>
                          <a:spcPct val="107000"/>
                        </a:lnSpc>
                        <a:spcBef>
                          <a:spcPts val="1200"/>
                        </a:spcBef>
                        <a:spcAft>
                          <a:spcPts val="600"/>
                        </a:spcAft>
                        <a:tabLst>
                          <a:tab pos="389890" algn="l"/>
                        </a:tabLst>
                      </a:pPr>
                      <a:r>
                        <a:rPr lang="ru-RU" sz="1100">
                          <a:effectLst/>
                          <a:latin typeface="Times New Roman" panose="02020603050405020304" pitchFamily="18" charset="0"/>
                          <a:cs typeface="Times New Roman" panose="02020603050405020304" pitchFamily="18" charset="0"/>
                        </a:rPr>
                        <a:t>2017</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a:txBody>
                    <a:bodyPr/>
                    <a:lstStyle/>
                    <a:p>
                      <a:pPr algn="ctr">
                        <a:lnSpc>
                          <a:spcPct val="107000"/>
                        </a:lnSpc>
                        <a:spcBef>
                          <a:spcPts val="1200"/>
                        </a:spcBef>
                        <a:spcAft>
                          <a:spcPts val="600"/>
                        </a:spcAft>
                        <a:tabLst>
                          <a:tab pos="389890" algn="l"/>
                        </a:tabLst>
                      </a:pPr>
                      <a:r>
                        <a:rPr lang="ru-RU" sz="1100">
                          <a:effectLst/>
                          <a:latin typeface="Times New Roman" panose="02020603050405020304" pitchFamily="18" charset="0"/>
                          <a:cs typeface="Times New Roman" panose="02020603050405020304" pitchFamily="18" charset="0"/>
                        </a:rPr>
                        <a:t>2018</a:t>
                      </a:r>
                      <a:endParaRPr lang="ru-RU" sz="700" b="1">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c>
                  <a:txBody>
                    <a:bodyPr/>
                    <a:lstStyle/>
                    <a:p>
                      <a:pPr algn="ctr">
                        <a:lnSpc>
                          <a:spcPct val="107000"/>
                        </a:lnSpc>
                        <a:spcBef>
                          <a:spcPts val="1200"/>
                        </a:spcBef>
                        <a:spcAft>
                          <a:spcPts val="600"/>
                        </a:spcAft>
                        <a:tabLst>
                          <a:tab pos="389890" algn="l"/>
                        </a:tabLst>
                      </a:pPr>
                      <a:r>
                        <a:rPr lang="ru-RU" sz="1100" b="0" dirty="0">
                          <a:effectLst/>
                          <a:latin typeface="Times New Roman" panose="02020603050405020304" pitchFamily="18" charset="0"/>
                          <a:cs typeface="Times New Roman" panose="02020603050405020304" pitchFamily="18" charset="0"/>
                        </a:rPr>
                        <a:t>2019</a:t>
                      </a:r>
                      <a:endParaRPr lang="ru-RU" sz="700" b="0" dirty="0">
                        <a:solidFill>
                          <a:srgbClr val="C41C1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nchor="ctr"/>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1</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Уровень содержания сети автомобильных дорог Южского муниципального района</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en-US"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en-US" sz="1100" b="0" kern="50" dirty="0">
                          <a:effectLst/>
                          <a:latin typeface="Times New Roman" panose="02020603050405020304" pitchFamily="18" charset="0"/>
                          <a:cs typeface="Times New Roman" panose="02020603050405020304" pitchFamily="18" charset="0"/>
                        </a:rPr>
                        <a:t>100</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r>
              <a:tr h="738800">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2</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Aft>
                          <a:spcPts val="0"/>
                        </a:spcAft>
                      </a:pPr>
                      <a:r>
                        <a:rPr lang="ru-RU" sz="1100" b="0" kern="50">
                          <a:effectLst/>
                          <a:latin typeface="Times New Roman" panose="02020603050405020304" pitchFamily="18" charset="0"/>
                          <a:cs typeface="Times New Roman" panose="02020603050405020304" pitchFamily="18" charset="0"/>
                        </a:rPr>
                        <a:t>Общая протяженность автомобильных дорог общего пользования местного значения, соответствующих нормативным требованиям к транспортно-эксплуатационным показателям, на 31 декабря отчетного года (с учетом автомобильных дорог поселений)</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dirty="0" smtClean="0">
                          <a:effectLst/>
                          <a:latin typeface="Times New Roman" panose="02020603050405020304" pitchFamily="18" charset="0"/>
                          <a:cs typeface="Times New Roman" panose="02020603050405020304" pitchFamily="18" charset="0"/>
                        </a:rPr>
                        <a:t>шт</a:t>
                      </a:r>
                      <a:r>
                        <a:rPr lang="ru-RU" sz="1100" b="0" kern="50" dirty="0">
                          <a:effectLst/>
                          <a:latin typeface="Times New Roman" panose="02020603050405020304" pitchFamily="18" charset="0"/>
                          <a:cs typeface="Times New Roman" panose="02020603050405020304" pitchFamily="18" charset="0"/>
                        </a:rPr>
                        <a:t>.</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59</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59</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59</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59</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r>
              <a:tr h="797374">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3</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indent="0" algn="l">
                        <a:lnSpc>
                          <a:spcPct val="107000"/>
                        </a:lnSpc>
                        <a:spcAft>
                          <a:spcPts val="0"/>
                        </a:spcAft>
                      </a:pPr>
                      <a:r>
                        <a:rPr lang="x-none" sz="1100" b="0" dirty="0">
                          <a:effectLst/>
                          <a:latin typeface="Times New Roman" panose="02020603050405020304" pitchFamily="18" charset="0"/>
                          <a:cs typeface="Times New Roman" panose="02020603050405020304" pitchFamily="18" charset="0"/>
                        </a:rPr>
                        <a:t>Предоставление субсидии из бюджета Южского муниципального района на оказание транспортных услуг населению на маршрутах регулярных перевозок между населенными пунктами поселений Южского муниципального района. </a:t>
                      </a:r>
                      <a:endParaRPr lang="ru-RU" sz="9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nchor="ctr"/>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nchor="ctr"/>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nchor="ctr"/>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100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nchor="ctr"/>
                </a:tc>
                <a:tc>
                  <a:txBody>
                    <a:bodyPr/>
                    <a:lstStyle/>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100</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nchor="ctr"/>
                </a:tc>
              </a:tr>
              <a:tr h="550033">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4</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Увеличение количества дорожных знаков на автомобильных дорогах общего пользования местного значения Южского муниципального района</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шт.</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3</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30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30</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50</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5</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Увеличение количества социальной рекламы (плакаты, баннеры)</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ед.</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2</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2</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2</a:t>
                      </a:r>
                      <a:endParaRPr lang="ru-RU" sz="900" b="0" kern="5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2</a:t>
                      </a:r>
                      <a:endParaRPr lang="ru-RU" sz="900" b="0" kern="5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0969" marR="60969" marT="0" marB="0"/>
                </a:tc>
              </a:tr>
              <a:tr h="390026">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6</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Уровень износа объектов коммунальной инфраструктуры</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 </a:t>
                      </a:r>
                    </a:p>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64</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 </a:t>
                      </a:r>
                    </a:p>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62</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 </a:t>
                      </a:r>
                    </a:p>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61</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 </a:t>
                      </a:r>
                    </a:p>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61</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7</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Уровень газификации населения Южского муниципального района</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92</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92</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a:effectLst/>
                          <a:latin typeface="Times New Roman" panose="02020603050405020304" pitchFamily="18" charset="0"/>
                          <a:cs typeface="Times New Roman" panose="02020603050405020304" pitchFamily="18" charset="0"/>
                        </a:rPr>
                        <a:t>95</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0"/>
                        </a:spcAft>
                      </a:pPr>
                      <a:r>
                        <a:rPr lang="ru-RU" sz="1100" b="0" dirty="0">
                          <a:effectLst/>
                          <a:latin typeface="Times New Roman" panose="02020603050405020304" pitchFamily="18" charset="0"/>
                          <a:cs typeface="Times New Roman" panose="02020603050405020304" pitchFamily="18" charset="0"/>
                        </a:rPr>
                        <a:t>95</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8</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Сезонная уборка территории сельских поселений, в том числе мест захоронений, ликвидация несанкционированных свалок</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85</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100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100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100</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9</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Выполнение работ по рекультивации </a:t>
                      </a:r>
                      <a:r>
                        <a:rPr lang="ru-RU" sz="1100" b="0" dirty="0" err="1">
                          <a:effectLst/>
                          <a:latin typeface="Times New Roman" panose="02020603050405020304" pitchFamily="18" charset="0"/>
                          <a:cs typeface="Times New Roman" panose="02020603050405020304" pitchFamily="18" charset="0"/>
                        </a:rPr>
                        <a:t>Южской</a:t>
                      </a:r>
                      <a:r>
                        <a:rPr lang="ru-RU" sz="1100" b="0" dirty="0">
                          <a:effectLst/>
                          <a:latin typeface="Times New Roman" panose="02020603050405020304" pitchFamily="18" charset="0"/>
                          <a:cs typeface="Times New Roman" panose="02020603050405020304" pitchFamily="18" charset="0"/>
                        </a:rPr>
                        <a:t> городской свалки</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47,4</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73,7</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100</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10</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marL="21590">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Выполнение работ по рекультивации свалки с.Талицы</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25</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40</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363632">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11</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marL="21590">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Наличие эксплуатирующей организации плотины на р.Пионерка (оз. Вазаль)</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Шт.</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1</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1</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r h="405461">
                <a:tc>
                  <a:txBody>
                    <a:bodyPr/>
                    <a:lstStyle/>
                    <a:p>
                      <a:pPr indent="457200" algn="ctr">
                        <a:lnSpc>
                          <a:spcPct val="107000"/>
                        </a:lnSpc>
                        <a:spcAft>
                          <a:spcPts val="0"/>
                        </a:spcAft>
                      </a:pPr>
                      <a:endParaRPr lang="ru-RU" sz="1100" b="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100" b="0" kern="50" dirty="0">
                          <a:effectLst/>
                          <a:latin typeface="Times New Roman" panose="02020603050405020304" pitchFamily="18" charset="0"/>
                          <a:cs typeface="Times New Roman" panose="02020603050405020304" pitchFamily="18" charset="0"/>
                        </a:rPr>
                        <a:t>12</a:t>
                      </a:r>
                      <a:endParaRPr lang="ru-RU" sz="1100" b="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nSpc>
                          <a:spcPct val="120000"/>
                        </a:lnSpc>
                        <a:spcAft>
                          <a:spcPts val="0"/>
                        </a:spcAft>
                      </a:pPr>
                      <a:r>
                        <a:rPr lang="ru-RU" sz="1100" b="0">
                          <a:effectLst/>
                          <a:latin typeface="Times New Roman" panose="02020603050405020304" pitchFamily="18" charset="0"/>
                          <a:cs typeface="Times New Roman" panose="02020603050405020304" pitchFamily="18" charset="0"/>
                        </a:rPr>
                        <a:t>Количество подключенных экстренных оперативных служб реагирования  к Системе-112</a:t>
                      </a:r>
                      <a:endParaRPr lang="ru-RU" sz="900" b="0">
                        <a:effectLst/>
                        <a:latin typeface="Times New Roman" panose="02020603050405020304" pitchFamily="18" charset="0"/>
                        <a:ea typeface="Arial" panose="020B0604020202020204" pitchFamily="34" charset="0"/>
                        <a:cs typeface="Times New Roman" panose="02020603050405020304" pitchFamily="18" charset="0"/>
                      </a:endParaRPr>
                    </a:p>
                  </a:txBody>
                  <a:tcPr marL="60969" marR="60969" marT="0" marB="0"/>
                </a:tc>
                <a:tc>
                  <a:txBody>
                    <a:bodyPr/>
                    <a:lstStyle/>
                    <a:p>
                      <a:pPr algn="ctr">
                        <a:lnSpc>
                          <a:spcPct val="107000"/>
                        </a:lnSpc>
                        <a:spcAft>
                          <a:spcPts val="0"/>
                        </a:spcAft>
                      </a:pPr>
                      <a:r>
                        <a:rPr lang="ru-RU" sz="1100" b="0" kern="50">
                          <a:effectLst/>
                          <a:latin typeface="Times New Roman" panose="02020603050405020304" pitchFamily="18" charset="0"/>
                          <a:cs typeface="Times New Roman" panose="02020603050405020304" pitchFamily="18" charset="0"/>
                        </a:rPr>
                        <a:t>Ед.</a:t>
                      </a:r>
                      <a:endParaRPr lang="ru-RU" sz="1100" b="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a:effectLst/>
                          <a:latin typeface="Times New Roman" panose="02020603050405020304" pitchFamily="18" charset="0"/>
                          <a:cs typeface="Times New Roman" panose="02020603050405020304" pitchFamily="18" charset="0"/>
                        </a:rPr>
                        <a:t>0</a:t>
                      </a:r>
                      <a:endParaRPr lang="ru-RU"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c>
                  <a:txBody>
                    <a:bodyPr/>
                    <a:lstStyle/>
                    <a:p>
                      <a:pPr algn="ctr">
                        <a:lnSpc>
                          <a:spcPct val="107000"/>
                        </a:lnSpc>
                        <a:spcBef>
                          <a:spcPts val="200"/>
                        </a:spcBef>
                        <a:spcAft>
                          <a:spcPts val="200"/>
                        </a:spcAft>
                      </a:pPr>
                      <a:r>
                        <a:rPr lang="ru-RU" sz="1100" b="0" dirty="0">
                          <a:effectLst/>
                          <a:latin typeface="Times New Roman" panose="02020603050405020304" pitchFamily="18" charset="0"/>
                          <a:cs typeface="Times New Roman" panose="02020603050405020304" pitchFamily="18" charset="0"/>
                        </a:rPr>
                        <a:t>6</a:t>
                      </a:r>
                      <a:endParaRPr lang="ru-RU"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9" marR="60969" marT="0" marB="0"/>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6" descr="Праздник дошколят.jpg"/>
          <p:cNvPicPr>
            <a:picLocks noChangeAspect="1"/>
          </p:cNvPicPr>
          <p:nvPr/>
        </p:nvPicPr>
        <p:blipFill>
          <a:blip r:embed="rId2" cstate="print">
            <a:lum contrast="-65000"/>
          </a:blip>
          <a:srcRect/>
          <a:stretch>
            <a:fillRect/>
          </a:stretch>
        </p:blipFill>
        <p:spPr bwMode="auto">
          <a:xfrm>
            <a:off x="2500299" y="1285860"/>
            <a:ext cx="6643701" cy="5572140"/>
          </a:xfrm>
          <a:prstGeom prst="rect">
            <a:avLst/>
          </a:prstGeom>
          <a:noFill/>
          <a:ln w="9525">
            <a:noFill/>
            <a:miter lim="800000"/>
            <a:headEnd/>
            <a:tailEnd/>
          </a:ln>
          <a:effectLst>
            <a:glow rad="101600">
              <a:schemeClr val="accent5">
                <a:satMod val="175000"/>
                <a:alpha val="40000"/>
              </a:schemeClr>
            </a:glow>
            <a:softEdge rad="31750"/>
          </a:effectLst>
        </p:spPr>
      </p:pic>
      <p:sp>
        <p:nvSpPr>
          <p:cNvPr id="2" name="Заголовок 1"/>
          <p:cNvSpPr>
            <a:spLocks noGrp="1"/>
          </p:cNvSpPr>
          <p:nvPr>
            <p:ph type="title"/>
          </p:nvPr>
        </p:nvSpPr>
        <p:spPr>
          <a:xfrm>
            <a:off x="428596" y="0"/>
            <a:ext cx="8229600" cy="1071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ru-RU" sz="1800" dirty="0" smtClean="0">
                <a:latin typeface="Times New Roman" pitchFamily="18" charset="0"/>
                <a:cs typeface="Times New Roman" pitchFamily="18" charset="0"/>
              </a:rPr>
              <a:t>Муниципальная программа Южского муниципального района «Развитие физической культуры, спорта и  повышение эффективности реализации молодежной политики Южского муниципального района»</a:t>
            </a:r>
            <a:endParaRPr lang="ru-RU" sz="1800" dirty="0">
              <a:latin typeface="Times New Roman" pitchFamily="18" charset="0"/>
              <a:cs typeface="Times New Roman" pitchFamily="18" charset="0"/>
            </a:endParaRPr>
          </a:p>
        </p:txBody>
      </p:sp>
      <p:pic>
        <p:nvPicPr>
          <p:cNvPr id="4" name="Содержимое 3" descr="IMG_1048.JPG"/>
          <p:cNvPicPr>
            <a:picLocks noGrp="1" noChangeAspect="1"/>
          </p:cNvPicPr>
          <p:nvPr>
            <p:ph idx="1"/>
          </p:nvPr>
        </p:nvPicPr>
        <p:blipFill>
          <a:blip r:embed="rId3" cstate="print"/>
          <a:stretch>
            <a:fillRect/>
          </a:stretch>
        </p:blipFill>
        <p:spPr>
          <a:xfrm>
            <a:off x="0" y="1214423"/>
            <a:ext cx="2428860" cy="2143140"/>
          </a:xfrm>
          <a:prstGeom prst="rect">
            <a:avLst/>
          </a:prstGeom>
          <a:ln>
            <a:noFill/>
          </a:ln>
          <a:effectLst>
            <a:outerShdw blurRad="184150" dist="241300" dir="11520000" sx="110000" sy="110000" algn="ctr">
              <a:srgbClr val="000000">
                <a:alpha val="18000"/>
              </a:srgbClr>
            </a:outerShdw>
            <a:softEdge rad="31750"/>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5" name="Рисунок 7" descr="1Традиционная Тихвинская ярмарка в селе Холуй 2012 год.jpg"/>
          <p:cNvPicPr>
            <a:picLocks noChangeAspect="1"/>
          </p:cNvPicPr>
          <p:nvPr/>
        </p:nvPicPr>
        <p:blipFill>
          <a:blip r:embed="rId4" cstate="print"/>
          <a:srcRect/>
          <a:stretch>
            <a:fillRect/>
          </a:stretch>
        </p:blipFill>
        <p:spPr bwMode="auto">
          <a:xfrm>
            <a:off x="0" y="3357562"/>
            <a:ext cx="2428860" cy="1500198"/>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p:spPr>
      </p:pic>
      <p:pic>
        <p:nvPicPr>
          <p:cNvPr id="6" name="Содержимое 21" descr="Быкова.jpg"/>
          <p:cNvPicPr>
            <a:picLocks noChangeAspect="1"/>
          </p:cNvPicPr>
          <p:nvPr/>
        </p:nvPicPr>
        <p:blipFill>
          <a:blip r:embed="rId5" cstate="print"/>
          <a:srcRect/>
          <a:stretch>
            <a:fillRect/>
          </a:stretch>
        </p:blipFill>
        <p:spPr>
          <a:xfrm>
            <a:off x="0" y="4857760"/>
            <a:ext cx="2428860" cy="200024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 name="TextBox 6"/>
          <p:cNvSpPr txBox="1"/>
          <p:nvPr/>
        </p:nvSpPr>
        <p:spPr>
          <a:xfrm>
            <a:off x="2714612" y="1071546"/>
            <a:ext cx="6072230" cy="52322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ru-RU" sz="1400" b="1" dirty="0" smtClean="0">
                <a:solidFill>
                  <a:schemeClr val="tx1"/>
                </a:solidFill>
                <a:latin typeface="Times New Roman" pitchFamily="18" charset="0"/>
                <a:cs typeface="Times New Roman" pitchFamily="18" charset="0"/>
              </a:rPr>
              <a:t>Всего расходы по Программе на 2017 год - 2,3 млн. руб., на 2018 год - 2,2млн. руб., на 2019 год - 2,3 млн. руб.</a:t>
            </a:r>
            <a:endParaRPr lang="ru-RU" sz="1400" b="1" dirty="0">
              <a:solidFill>
                <a:schemeClr val="tx1"/>
              </a:solidFill>
              <a:latin typeface="Times New Roman" pitchFamily="18" charset="0"/>
              <a:cs typeface="Times New Roman" pitchFamily="18" charset="0"/>
            </a:endParaRPr>
          </a:p>
        </p:txBody>
      </p:sp>
      <p:sp>
        <p:nvSpPr>
          <p:cNvPr id="10" name="TextBox 9"/>
          <p:cNvSpPr txBox="1"/>
          <p:nvPr/>
        </p:nvSpPr>
        <p:spPr>
          <a:xfrm>
            <a:off x="2538221" y="1508927"/>
            <a:ext cx="6572264" cy="1077218"/>
          </a:xfrm>
          <a:prstGeom prst="rect">
            <a:avLst/>
          </a:prstGeom>
          <a:noFill/>
        </p:spPr>
        <p:txBody>
          <a:bodyPr wrap="square" rtlCol="0">
            <a:spAutoFit/>
          </a:bodyPr>
          <a:lstStyle/>
          <a:p>
            <a:pPr algn="ctr"/>
            <a:r>
              <a:rPr lang="ru-RU" sz="1600" b="1" dirty="0" smtClean="0">
                <a:solidFill>
                  <a:srgbClr val="FF0000"/>
                </a:solidFill>
                <a:latin typeface="Times New Roman" pitchFamily="18" charset="0"/>
                <a:cs typeface="Times New Roman" pitchFamily="18" charset="0"/>
              </a:rPr>
              <a:t>Цель программы:</a:t>
            </a:r>
          </a:p>
          <a:p>
            <a:pPr algn="just"/>
            <a:r>
              <a:rPr lang="ru-RU" sz="1600" b="1" dirty="0" smtClean="0">
                <a:solidFill>
                  <a:srgbClr val="C00000"/>
                </a:solidFill>
                <a:latin typeface="Times New Roman" pitchFamily="18" charset="0"/>
                <a:cs typeface="Times New Roman" pitchFamily="18" charset="0"/>
              </a:rPr>
              <a:t>Создание в Южском муниципальном районе благоприятных условий для развития физической культуры, спорта, туризма и повышение эффективности реализации молодежной политики.</a:t>
            </a:r>
            <a:endParaRPr lang="ru-RU" sz="1600" b="1" dirty="0">
              <a:latin typeface="Times New Roman" pitchFamily="18" charset="0"/>
              <a:cs typeface="Times New Roman" pitchFamily="18" charset="0"/>
            </a:endParaRPr>
          </a:p>
        </p:txBody>
      </p:sp>
      <p:sp>
        <p:nvSpPr>
          <p:cNvPr id="12" name="TextBox 11"/>
          <p:cNvSpPr txBox="1"/>
          <p:nvPr/>
        </p:nvSpPr>
        <p:spPr>
          <a:xfrm>
            <a:off x="2928926" y="2500306"/>
            <a:ext cx="5857916" cy="4370427"/>
          </a:xfrm>
          <a:prstGeom prst="rect">
            <a:avLst/>
          </a:prstGeom>
          <a:noFill/>
        </p:spPr>
        <p:txBody>
          <a:bodyPr wrap="square" rtlCol="0">
            <a:spAutoFit/>
          </a:bodyPr>
          <a:lstStyle/>
          <a:p>
            <a:pPr algn="ctr"/>
            <a:r>
              <a:rPr lang="ru-RU" sz="1400" b="1" dirty="0" smtClean="0">
                <a:solidFill>
                  <a:schemeClr val="bg1"/>
                </a:solidFill>
                <a:latin typeface="Times New Roman" pitchFamily="18" charset="0"/>
                <a:cs typeface="Times New Roman" pitchFamily="18" charset="0"/>
              </a:rPr>
              <a:t>Ожидаемый результат</a:t>
            </a:r>
          </a:p>
          <a:p>
            <a:pPr algn="just"/>
            <a:r>
              <a:rPr lang="ru-RU" sz="1100" b="1" dirty="0" smtClean="0">
                <a:solidFill>
                  <a:schemeClr val="bg1"/>
                </a:solidFill>
                <a:latin typeface="Times New Roman" pitchFamily="18" charset="0"/>
                <a:cs typeface="Times New Roman" pitchFamily="18" charset="0"/>
              </a:rPr>
              <a:t> - создать условия для подготовки юношей к прохождению службы в рядах ВС России, повысить  уровень гражданско-патриотического воспитания детей, подростков и молодежи;</a:t>
            </a:r>
          </a:p>
          <a:p>
            <a:pPr algn="just"/>
            <a:r>
              <a:rPr lang="ru-RU" sz="1100" b="1" dirty="0" smtClean="0">
                <a:solidFill>
                  <a:schemeClr val="bg1"/>
                </a:solidFill>
                <a:latin typeface="Times New Roman" pitchFamily="18" charset="0"/>
                <a:cs typeface="Times New Roman" pitchFamily="18" charset="0"/>
              </a:rPr>
              <a:t>-  повысить заинтересованность у молодого поколения в создании семьи, идеях материнства и отцовства;</a:t>
            </a:r>
          </a:p>
          <a:p>
            <a:pPr algn="just"/>
            <a:r>
              <a:rPr lang="ru-RU" sz="1100" b="1" dirty="0" smtClean="0">
                <a:solidFill>
                  <a:schemeClr val="bg1"/>
                </a:solidFill>
                <a:latin typeface="Times New Roman" pitchFamily="18" charset="0"/>
                <a:cs typeface="Times New Roman" pitchFamily="18" charset="0"/>
              </a:rPr>
              <a:t>- сохранить духовно-нравственные традиции семейных отношений, семейного образа жизни;</a:t>
            </a:r>
          </a:p>
          <a:p>
            <a:pPr algn="just"/>
            <a:r>
              <a:rPr lang="ru-RU" sz="1100" b="1" dirty="0" smtClean="0">
                <a:solidFill>
                  <a:schemeClr val="bg1"/>
                </a:solidFill>
                <a:latin typeface="Times New Roman" pitchFamily="18" charset="0"/>
                <a:cs typeface="Times New Roman" pitchFamily="18" charset="0"/>
              </a:rPr>
              <a:t>- создать условия, обеспечивающие возможность для граждан вести здоровый образ жизни, систематически заниматься физической культурой и спортом, повышать спортивное мастерство; </a:t>
            </a:r>
          </a:p>
          <a:p>
            <a:pPr algn="just"/>
            <a:r>
              <a:rPr lang="ru-RU" sz="1100" b="1" dirty="0" smtClean="0">
                <a:solidFill>
                  <a:schemeClr val="bg1"/>
                </a:solidFill>
                <a:latin typeface="Times New Roman" pitchFamily="18" charset="0"/>
                <a:cs typeface="Times New Roman" pitchFamily="18" charset="0"/>
              </a:rPr>
              <a:t>- проводить мероприятия среди молодежи, приуроченные к памятным датам в истории России, региона, района; обеспечить участие молодежи района в областных, межрегиональных и Российских фестивалях, конкурсах, акциях, соревнованиях,  проводить мероприятия среди молодежи по месту жительства, организовывать временную занятость молодежи;</a:t>
            </a:r>
          </a:p>
          <a:p>
            <a:pPr algn="just"/>
            <a:r>
              <a:rPr lang="ru-RU" sz="1100" b="1" dirty="0" smtClean="0">
                <a:solidFill>
                  <a:schemeClr val="bg1"/>
                </a:solidFill>
                <a:latin typeface="Times New Roman" pitchFamily="18" charset="0"/>
                <a:cs typeface="Times New Roman" pitchFamily="18" charset="0"/>
              </a:rPr>
              <a:t>- обеспечить участие сборных молодежных команд района в областных, межрегиональных и Российских турнирах, соревнованиях;</a:t>
            </a:r>
          </a:p>
          <a:p>
            <a:pPr algn="just"/>
            <a:r>
              <a:rPr lang="ru-RU" sz="1100" b="1" dirty="0" smtClean="0">
                <a:solidFill>
                  <a:schemeClr val="bg1"/>
                </a:solidFill>
                <a:latin typeface="Times New Roman" pitchFamily="18" charset="0"/>
                <a:cs typeface="Times New Roman" pitchFamily="18" charset="0"/>
              </a:rPr>
              <a:t>- позволить значительно увеличить поток туристов в </a:t>
            </a:r>
            <a:r>
              <a:rPr lang="ru-RU" sz="1100" b="1" dirty="0" err="1" smtClean="0">
                <a:solidFill>
                  <a:schemeClr val="bg1"/>
                </a:solidFill>
                <a:latin typeface="Times New Roman" pitchFamily="18" charset="0"/>
                <a:cs typeface="Times New Roman" pitchFamily="18" charset="0"/>
              </a:rPr>
              <a:t>Южский</a:t>
            </a:r>
            <a:r>
              <a:rPr lang="ru-RU" sz="1100" b="1" dirty="0" smtClean="0">
                <a:solidFill>
                  <a:schemeClr val="bg1"/>
                </a:solidFill>
                <a:latin typeface="Times New Roman" pitchFamily="18" charset="0"/>
                <a:cs typeface="Times New Roman" pitchFamily="18" charset="0"/>
              </a:rPr>
              <a:t> муниципальный район;</a:t>
            </a:r>
          </a:p>
          <a:p>
            <a:pPr algn="just"/>
            <a:r>
              <a:rPr lang="ru-RU" sz="1100" b="1" dirty="0" smtClean="0">
                <a:solidFill>
                  <a:schemeClr val="bg1"/>
                </a:solidFill>
                <a:latin typeface="Times New Roman" pitchFamily="18" charset="0"/>
                <a:cs typeface="Times New Roman" pitchFamily="18" charset="0"/>
              </a:rPr>
              <a:t>- обеспечить рост налоговых отчислений в бюджет, а также способствовать  развитию смежных отраслей экономики и повышению занятости населения муниципального образования;</a:t>
            </a:r>
          </a:p>
          <a:p>
            <a:pPr algn="just"/>
            <a:r>
              <a:rPr lang="ru-RU" sz="1100" b="1" dirty="0" smtClean="0">
                <a:solidFill>
                  <a:schemeClr val="bg1"/>
                </a:solidFill>
                <a:latin typeface="Times New Roman" pitchFamily="18" charset="0"/>
                <a:cs typeface="Times New Roman" pitchFamily="18" charset="0"/>
              </a:rPr>
              <a:t>- решить проблему обеспеченности плоскостными спортивными сооружениями, доступности объектов спортивной инфраструктуры для всех групп населения, проживающих на территории района.</a:t>
            </a:r>
            <a:endParaRPr lang="ru-RU" sz="1100" b="1" dirty="0">
              <a:solidFill>
                <a:schemeClr val="bg1"/>
              </a:solidFill>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20688"/>
          </a:xfrm>
        </p:spPr>
        <p:style>
          <a:lnRef idx="1">
            <a:schemeClr val="accent2"/>
          </a:lnRef>
          <a:fillRef idx="2">
            <a:schemeClr val="accent2"/>
          </a:fillRef>
          <a:effectRef idx="1">
            <a:schemeClr val="accent2"/>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684895540"/>
              </p:ext>
            </p:extLst>
          </p:nvPr>
        </p:nvGraphicFramePr>
        <p:xfrm>
          <a:off x="1" y="620690"/>
          <a:ext cx="9036048" cy="6237311"/>
        </p:xfrm>
        <a:graphic>
          <a:graphicData uri="http://schemas.openxmlformats.org/drawingml/2006/table">
            <a:tbl>
              <a:tblPr>
                <a:tableStyleId>{8A107856-5554-42FB-B03E-39F5DBC370BA}</a:tableStyleId>
              </a:tblPr>
              <a:tblGrid>
                <a:gridCol w="467543"/>
                <a:gridCol w="4161221"/>
                <a:gridCol w="771098"/>
                <a:gridCol w="694369"/>
                <a:gridCol w="620361"/>
                <a:gridCol w="620361"/>
                <a:gridCol w="620361"/>
                <a:gridCol w="540367"/>
                <a:gridCol w="540367"/>
              </a:tblGrid>
              <a:tr h="442323">
                <a:tc rowSpan="2">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rowSpan="2">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Наименование целевого показателя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rowSpan="2">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Ед. изм.</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gridSpan="6">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Значения целевых индикаторов (показателей)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232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r h="888359">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17,4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17,6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18,1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18,2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18,2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r h="1343794">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just">
                        <a:lnSpc>
                          <a:spcPct val="107000"/>
                        </a:lnSpc>
                        <a:spcAft>
                          <a:spcPts val="0"/>
                        </a:spcAft>
                      </a:pPr>
                      <a:r>
                        <a:rPr lang="ru-RU" sz="1200">
                          <a:effectLst/>
                          <a:latin typeface="Times New Roman" panose="02020603050405020304" pitchFamily="18" charset="0"/>
                          <a:cs typeface="Times New Roman" panose="02020603050405020304" pitchFamily="18" charset="0"/>
                        </a:rPr>
                        <a:t>Обеспеченность плоскостными спортивными сооружениями</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10тыс.м2/10т.с. насел</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14,0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15,0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15,2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15,2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15,2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r h="888359">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молодых семей, вовлеченных в  мероприятия по поддержке и развитию досуга молодых семей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r h="1343794">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детей, подростков и молодежи вовлеченных  в мероприятия гражданско-патриотической направленности</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48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50,1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51,0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51,1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51,2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51,2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r h="888359">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5</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nSpc>
                          <a:spcPct val="107000"/>
                        </a:lnSpc>
                        <a:spcAft>
                          <a:spcPts val="0"/>
                        </a:spcAft>
                      </a:pPr>
                      <a:r>
                        <a:rPr lang="ru-RU" sz="1200">
                          <a:effectLst/>
                          <a:latin typeface="Times New Roman" panose="02020603050405020304" pitchFamily="18" charset="0"/>
                          <a:cs typeface="Times New Roman" panose="02020603050405020304" pitchFamily="18" charset="0"/>
                        </a:rPr>
                        <a:t>Доля молодежи,  принявшей участие в мероприятиях   по молодежной политике</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34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34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36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36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40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40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844" marR="61844" marT="0" marB="0"/>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338"/>
            <a:ext cx="9144000" cy="1417638"/>
          </a:xfr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2"/>
          </a:fillRef>
          <a:effectRef idx="1">
            <a:schemeClr val="accent2"/>
          </a:effectRef>
          <a:fontRef idx="minor">
            <a:schemeClr val="lt1"/>
          </a:fontRef>
        </p:style>
        <p:txBody>
          <a:bodyPr>
            <a:normAutofit/>
          </a:bodyPr>
          <a:lstStyle/>
          <a:p>
            <a:r>
              <a:rPr lang="ru-RU" sz="2400" dirty="0" smtClean="0">
                <a:latin typeface="Times New Roman" pitchFamily="18" charset="0"/>
                <a:cs typeface="Times New Roman" pitchFamily="18" charset="0"/>
              </a:rPr>
              <a:t>Муниципальная программа Южского муниципального района «Развитие культуры Южского муниципального района»</a:t>
            </a:r>
            <a:endParaRPr lang="ru-RU" sz="2400" dirty="0">
              <a:latin typeface="Times New Roman" pitchFamily="18" charset="0"/>
              <a:cs typeface="Times New Roman" pitchFamily="18" charset="0"/>
            </a:endParaRPr>
          </a:p>
        </p:txBody>
      </p:sp>
      <p:pic>
        <p:nvPicPr>
          <p:cNvPr id="4" name="Рисунок 11" descr="1Областной фестиваль лирико-героической песни О мужестве, о доблести, о славе 2012 год.JPG"/>
          <p:cNvPicPr>
            <a:picLocks noGrp="1" noChangeAspect="1"/>
          </p:cNvPicPr>
          <p:nvPr>
            <p:ph idx="1"/>
          </p:nvPr>
        </p:nvPicPr>
        <p:blipFill>
          <a:blip r:embed="rId2" cstate="print"/>
          <a:srcRect/>
          <a:stretch>
            <a:fillRect/>
          </a:stretch>
        </p:blipFill>
        <p:spPr bwMode="auto">
          <a:xfrm>
            <a:off x="0" y="857232"/>
            <a:ext cx="3851920" cy="2931808"/>
          </a:xfrm>
          <a:prstGeom prst="rect">
            <a:avLst/>
          </a:prstGeom>
          <a:noFill/>
          <a:ln w="9525">
            <a:noFill/>
            <a:miter lim="800000"/>
            <a:headEnd/>
            <a:tailEnd/>
          </a:ln>
          <a:effectLst>
            <a:glow rad="101600">
              <a:schemeClr val="accent2">
                <a:satMod val="175000"/>
                <a:alpha val="40000"/>
              </a:schemeClr>
            </a:glow>
            <a:softEdge rad="127000"/>
          </a:effectLst>
        </p:spPr>
      </p:pic>
      <p:sp>
        <p:nvSpPr>
          <p:cNvPr id="5" name="TextBox 4"/>
          <p:cNvSpPr txBox="1"/>
          <p:nvPr/>
        </p:nvSpPr>
        <p:spPr>
          <a:xfrm>
            <a:off x="3643306" y="1214422"/>
            <a:ext cx="5500694" cy="923330"/>
          </a:xfrm>
          <a:prstGeom prst="rect">
            <a:avLst/>
          </a:prstGeom>
          <a:effectLst>
            <a:glow rad="1397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Всего расходы по Программе на 2017 год - 16,8 млн. руб., 2018 год - 16,1 млн.руб., 2019 год -15,6 </a:t>
            </a:r>
            <a:r>
              <a:rPr lang="ru-RU" b="1" dirty="0" err="1" smtClean="0">
                <a:latin typeface="Times New Roman" pitchFamily="18" charset="0"/>
                <a:cs typeface="Times New Roman" pitchFamily="18" charset="0"/>
              </a:rPr>
              <a:t>млн.руб</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6" name="TextBox 5"/>
          <p:cNvSpPr txBox="1"/>
          <p:nvPr/>
        </p:nvSpPr>
        <p:spPr>
          <a:xfrm>
            <a:off x="0" y="3789040"/>
            <a:ext cx="3857620" cy="3046988"/>
          </a:xfrm>
          <a:prstGeom prst="rect">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200" b="1" dirty="0" smtClean="0">
                <a:latin typeface="Times New Roman" pitchFamily="18" charset="0"/>
                <a:cs typeface="Times New Roman" pitchFamily="18" charset="0"/>
              </a:rPr>
              <a:t>Перечень подпрограмм</a:t>
            </a:r>
          </a:p>
          <a:p>
            <a:pPr algn="just"/>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1. Развитие библиотечного дела в Южском муниципальном районе</a:t>
            </a:r>
          </a:p>
          <a:p>
            <a:pPr algn="just"/>
            <a:r>
              <a:rPr lang="ru-RU" sz="1200" dirty="0" smtClean="0">
                <a:latin typeface="Times New Roman" pitchFamily="18" charset="0"/>
                <a:cs typeface="Times New Roman" pitchFamily="18" charset="0"/>
              </a:rPr>
              <a:t>2. Дополнительное образование детей в сфере культуры и искусства</a:t>
            </a:r>
          </a:p>
          <a:p>
            <a:pPr algn="just"/>
            <a:r>
              <a:rPr lang="ru-RU" sz="1200" dirty="0" smtClean="0">
                <a:latin typeface="Times New Roman" pitchFamily="18" charset="0"/>
                <a:cs typeface="Times New Roman" pitchFamily="18" charset="0"/>
              </a:rPr>
              <a:t>3. Библиотечный фонд – стратегический ресурс общества</a:t>
            </a:r>
          </a:p>
          <a:p>
            <a:pPr algn="just"/>
            <a:r>
              <a:rPr lang="ru-RU" sz="1200" dirty="0" smtClean="0">
                <a:latin typeface="Times New Roman" pitchFamily="18" charset="0"/>
                <a:cs typeface="Times New Roman" pitchFamily="18" charset="0"/>
              </a:rPr>
              <a:t>4. Библиотека </a:t>
            </a:r>
            <a:r>
              <a:rPr lang="en-US" sz="1200" dirty="0" smtClean="0">
                <a:latin typeface="Times New Roman" pitchFamily="18" charset="0"/>
                <a:cs typeface="Times New Roman" pitchFamily="18" charset="0"/>
              </a:rPr>
              <a:t>XXI</a:t>
            </a:r>
            <a:r>
              <a:rPr lang="ru-RU" sz="1200" dirty="0" smtClean="0">
                <a:latin typeface="Times New Roman" pitchFamily="18" charset="0"/>
                <a:cs typeface="Times New Roman" pitchFamily="18" charset="0"/>
              </a:rPr>
              <a:t> века «Создание модельных библиотек на базе сельских библиотечных отделов МКУК «</a:t>
            </a:r>
            <a:r>
              <a:rPr lang="ru-RU" sz="1200" dirty="0" err="1" smtClean="0">
                <a:latin typeface="Times New Roman" pitchFamily="18" charset="0"/>
                <a:cs typeface="Times New Roman" pitchFamily="18" charset="0"/>
              </a:rPr>
              <a:t>Южская</a:t>
            </a:r>
            <a:r>
              <a:rPr lang="ru-RU" sz="1200" dirty="0" smtClean="0">
                <a:latin typeface="Times New Roman" pitchFamily="18" charset="0"/>
                <a:cs typeface="Times New Roman" pitchFamily="18" charset="0"/>
              </a:rPr>
              <a:t> МЦБ»</a:t>
            </a:r>
          </a:p>
          <a:p>
            <a:pPr algn="just"/>
            <a:r>
              <a:rPr lang="ru-RU" sz="1200" dirty="0" smtClean="0">
                <a:latin typeface="Times New Roman" pitchFamily="18" charset="0"/>
                <a:cs typeface="Times New Roman" pitchFamily="18" charset="0"/>
              </a:rPr>
              <a:t>5. Укрепление материально-технической базы учреждений культуры Южского муниципального района</a:t>
            </a:r>
          </a:p>
          <a:p>
            <a:pPr algn="just"/>
            <a:r>
              <a:rPr lang="ru-RU" sz="1200" dirty="0" smtClean="0">
                <a:latin typeface="Times New Roman" pitchFamily="18" charset="0"/>
                <a:cs typeface="Times New Roman" pitchFamily="18" charset="0"/>
              </a:rPr>
              <a:t>6. Реализация мероприятий, направленных на вовлечение населения в культурную жизнь района</a:t>
            </a:r>
            <a:endParaRPr lang="ru-RU" sz="1200" dirty="0">
              <a:latin typeface="Times New Roman" pitchFamily="18" charset="0"/>
              <a:cs typeface="Times New Roman" pitchFamily="18" charset="0"/>
            </a:endParaRPr>
          </a:p>
        </p:txBody>
      </p:sp>
      <p:sp>
        <p:nvSpPr>
          <p:cNvPr id="8" name="TextBox 7"/>
          <p:cNvSpPr txBox="1"/>
          <p:nvPr/>
        </p:nvSpPr>
        <p:spPr>
          <a:xfrm>
            <a:off x="3793403" y="2130702"/>
            <a:ext cx="5243440" cy="2469031"/>
          </a:xfrm>
          <a:prstGeom prst="rect">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sz="1400" b="1" dirty="0" smtClean="0">
                <a:latin typeface="Times New Roman" pitchFamily="18" charset="0"/>
                <a:cs typeface="Times New Roman" pitchFamily="18" charset="0"/>
              </a:rPr>
              <a:t>Цели программы:</a:t>
            </a:r>
          </a:p>
          <a:p>
            <a:pPr algn="just"/>
            <a:r>
              <a:rPr lang="ru-RU" sz="1400" dirty="0" smtClean="0">
                <a:latin typeface="Times New Roman" pitchFamily="18" charset="0"/>
                <a:cs typeface="Times New Roman" pitchFamily="18" charset="0"/>
              </a:rPr>
              <a:t>1. Обеспечение права граждан на доступ к культурным ценностям.</a:t>
            </a:r>
          </a:p>
          <a:p>
            <a:pPr algn="just"/>
            <a:r>
              <a:rPr lang="ru-RU" sz="1400" dirty="0" smtClean="0">
                <a:latin typeface="Times New Roman" pitchFamily="18" charset="0"/>
                <a:cs typeface="Times New Roman" pitchFamily="18" charset="0"/>
              </a:rPr>
              <a:t>2. Сохранение культурного и исторического наследия Южского муниципального района.</a:t>
            </a:r>
          </a:p>
          <a:p>
            <a:pPr algn="just"/>
            <a:r>
              <a:rPr lang="ru-RU" sz="1400" dirty="0" smtClean="0">
                <a:latin typeface="Times New Roman" pitchFamily="18" charset="0"/>
                <a:cs typeface="Times New Roman" pitchFamily="18" charset="0"/>
              </a:rPr>
              <a:t>3. Развитие творческого потенциала жителей Южского муниципального района.</a:t>
            </a:r>
          </a:p>
          <a:p>
            <a:pPr algn="just"/>
            <a:r>
              <a:rPr lang="ru-RU" sz="1400" dirty="0" smtClean="0">
                <a:latin typeface="Times New Roman" pitchFamily="18" charset="0"/>
                <a:cs typeface="Times New Roman" pitchFamily="18" charset="0"/>
              </a:rPr>
              <a:t>4. Создание условий для улучшения доступа населения района к культурным ценностям, информации и знаниям.</a:t>
            </a:r>
          </a:p>
          <a:p>
            <a:pPr algn="just"/>
            <a:r>
              <a:rPr lang="ru-RU" sz="1400" dirty="0" smtClean="0">
                <a:latin typeface="Times New Roman" pitchFamily="18" charset="0"/>
                <a:cs typeface="Times New Roman" pitchFamily="18" charset="0"/>
              </a:rPr>
              <a:t>5. Укрепление материально-технической базы учреждений культуры района.</a:t>
            </a:r>
            <a:endParaRPr lang="ru-RU" dirty="0"/>
          </a:p>
        </p:txBody>
      </p:sp>
      <p:pic>
        <p:nvPicPr>
          <p:cNvPr id="55299" name="Picture 3" descr="\\Core_quad\почта\ДШИ.jpg"/>
          <p:cNvPicPr>
            <a:picLocks noChangeAspect="1" noChangeArrowheads="1"/>
          </p:cNvPicPr>
          <p:nvPr/>
        </p:nvPicPr>
        <p:blipFill>
          <a:blip r:embed="rId3" cstate="print"/>
          <a:srcRect/>
          <a:stretch>
            <a:fillRect/>
          </a:stretch>
        </p:blipFill>
        <p:spPr bwMode="auto">
          <a:xfrm>
            <a:off x="3793403" y="4599732"/>
            <a:ext cx="2421671" cy="2258267"/>
          </a:xfrm>
          <a:prstGeom prst="rect">
            <a:avLst/>
          </a:prstGeom>
          <a:noFill/>
          <a:effectLst>
            <a:glow rad="139700">
              <a:schemeClr val="accent6">
                <a:satMod val="175000"/>
                <a:alpha val="40000"/>
              </a:schemeClr>
            </a:glow>
          </a:effectLst>
        </p:spPr>
      </p:pic>
      <p:pic>
        <p:nvPicPr>
          <p:cNvPr id="55300" name="Picture 4" descr="\\Core_quad\почта\Библиотека.JPG"/>
          <p:cNvPicPr>
            <a:picLocks noChangeAspect="1" noChangeArrowheads="1"/>
          </p:cNvPicPr>
          <p:nvPr/>
        </p:nvPicPr>
        <p:blipFill>
          <a:blip r:embed="rId4" cstate="print"/>
          <a:srcRect/>
          <a:stretch>
            <a:fillRect/>
          </a:stretch>
        </p:blipFill>
        <p:spPr bwMode="auto">
          <a:xfrm>
            <a:off x="6215074" y="4599732"/>
            <a:ext cx="2821769" cy="2258268"/>
          </a:xfrm>
          <a:prstGeom prst="rect">
            <a:avLst/>
          </a:prstGeom>
          <a:noFill/>
          <a:effectLst>
            <a:glow rad="228600">
              <a:schemeClr val="accent1">
                <a:satMod val="175000"/>
                <a:alpha val="40000"/>
              </a:schemeClr>
            </a:glo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style>
          <a:lnRef idx="1">
            <a:schemeClr val="accent3"/>
          </a:lnRef>
          <a:fillRef idx="2">
            <a:schemeClr val="accent3"/>
          </a:fillRef>
          <a:effectRef idx="1">
            <a:schemeClr val="accent3"/>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71244889"/>
              </p:ext>
            </p:extLst>
          </p:nvPr>
        </p:nvGraphicFramePr>
        <p:xfrm>
          <a:off x="0" y="764709"/>
          <a:ext cx="9144000" cy="6093288"/>
        </p:xfrm>
        <a:graphic>
          <a:graphicData uri="http://schemas.openxmlformats.org/drawingml/2006/table">
            <a:tbl>
              <a:tblPr firstRow="1" firstCol="1" lastRow="1" lastCol="1" bandRow="1" bandCol="1">
                <a:tableStyleId>{0505E3EF-67EA-436B-97B2-0124C06EBD24}</a:tableStyleId>
              </a:tblPr>
              <a:tblGrid>
                <a:gridCol w="386417"/>
                <a:gridCol w="4766997"/>
                <a:gridCol w="591551"/>
                <a:gridCol w="679807"/>
                <a:gridCol w="679807"/>
                <a:gridCol w="679807"/>
                <a:gridCol w="679807"/>
                <a:gridCol w="679807"/>
              </a:tblGrid>
              <a:tr h="761661">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пп</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Наименование целевого индикатора (показателя)</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Ед.</a:t>
                      </a:r>
                    </a:p>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изм.</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2015 год</a:t>
                      </a:r>
                    </a:p>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2016 год</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2017 год</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2018 год</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2019 год</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Книговыдача</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экз.</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393000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393000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386500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384000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380000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2</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Количество посещений</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чел.</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137800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133000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132200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131900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131000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Количество читателей</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чел.</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16600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16200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16000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15900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15700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4</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Книжный фонд</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экз.</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257700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255000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253000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245000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240000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5</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Выполнено справок</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ед.</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6</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Обновляемость библиотечного фонда</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2,3</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2,3</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2,3</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2,5</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2,6</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Обеспеченность библиотечным обслуживанием</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761661">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8</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Количество выявленных, изученных, сохраненных и популяризированных объектов нематериального культурного наследия</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шт.</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9</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Численность обучающихся в ДШИ</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чел.</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Количество выставок и концертов обучающихся ДШИ</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шт.</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28</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29</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761661">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11</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Доля учащихся-участников конкурсов, выставок общешкольного районного, областного, федерального и международного уровней</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35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37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40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41</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41</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507774">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12</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dirty="0">
                          <a:effectLst/>
                          <a:latin typeface="Times New Roman" panose="02020603050405020304" pitchFamily="18" charset="0"/>
                          <a:cs typeface="Times New Roman" panose="02020603050405020304" pitchFamily="18" charset="0"/>
                        </a:rPr>
                        <a:t>Доля учреждений культуры, в которых создана доступная среда для лиц с ограниченными возможностями здоровья</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0</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30</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50</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100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761661">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13</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Доля учреждений культуры Южского муниципального района  в которых проведены ремонтные работы (капитальный, текущий) от общего числа учреждений культуры</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20</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35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50</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r h="253887">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14</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l">
                        <a:lnSpc>
                          <a:spcPct val="107000"/>
                        </a:lnSpc>
                        <a:spcAft>
                          <a:spcPts val="0"/>
                        </a:spcAft>
                      </a:pPr>
                      <a:r>
                        <a:rPr lang="ru-RU" sz="1200" b="0">
                          <a:effectLst/>
                          <a:latin typeface="Times New Roman" panose="02020603050405020304" pitchFamily="18" charset="0"/>
                          <a:cs typeface="Times New Roman" panose="02020603050405020304" pitchFamily="18" charset="0"/>
                        </a:rPr>
                        <a:t>Количество музейных экспозиций и выставочных залов</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шт.</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12</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17</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18</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a:effectLst/>
                          <a:latin typeface="Times New Roman" panose="02020603050405020304" pitchFamily="18" charset="0"/>
                          <a:cs typeface="Times New Roman" panose="02020603050405020304" pitchFamily="18" charset="0"/>
                        </a:rPr>
                        <a:t>19</a:t>
                      </a:r>
                      <a:endParaRPr lang="ru-RU"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20</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546" marR="64546" marT="0" marB="0"/>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F:\Фото инвалиды\2011-09-14\2011-09-14 10-28-10_0010.jpg"/>
          <p:cNvPicPr>
            <a:picLocks noChangeAspect="1" noChangeArrowheads="1"/>
          </p:cNvPicPr>
          <p:nvPr/>
        </p:nvPicPr>
        <p:blipFill>
          <a:blip r:embed="rId2" cstate="print"/>
          <a:srcRect/>
          <a:stretch>
            <a:fillRect/>
          </a:stretch>
        </p:blipFill>
        <p:spPr bwMode="auto">
          <a:xfrm>
            <a:off x="5857884" y="4293096"/>
            <a:ext cx="3286116" cy="2564904"/>
          </a:xfrm>
          <a:prstGeom prst="rect">
            <a:avLst/>
          </a:prstGeom>
          <a:noFill/>
          <a:effectLst>
            <a:glow rad="228600">
              <a:schemeClr val="accent6">
                <a:satMod val="175000"/>
                <a:alpha val="40000"/>
              </a:schemeClr>
            </a:glow>
          </a:effectLst>
        </p:spPr>
      </p:pic>
      <p:pic>
        <p:nvPicPr>
          <p:cNvPr id="56323" name="Picture 3" descr="F:\Фото инвалиды\2011-09-14\2011-09-14 10-27-38_0009.jpg"/>
          <p:cNvPicPr>
            <a:picLocks noChangeAspect="1" noChangeArrowheads="1"/>
          </p:cNvPicPr>
          <p:nvPr/>
        </p:nvPicPr>
        <p:blipFill>
          <a:blip r:embed="rId3" cstate="print"/>
          <a:srcRect/>
          <a:stretch>
            <a:fillRect/>
          </a:stretch>
        </p:blipFill>
        <p:spPr bwMode="auto">
          <a:xfrm>
            <a:off x="0" y="4286256"/>
            <a:ext cx="2857488" cy="2571744"/>
          </a:xfrm>
          <a:prstGeom prst="rect">
            <a:avLst/>
          </a:prstGeom>
          <a:noFill/>
          <a:effectLst>
            <a:glow rad="228600">
              <a:schemeClr val="accent5">
                <a:satMod val="175000"/>
                <a:alpha val="40000"/>
              </a:schemeClr>
            </a:glow>
          </a:effectLst>
        </p:spPr>
      </p:pic>
      <p:pic>
        <p:nvPicPr>
          <p:cNvPr id="56322" name="Picture 2" descr="F:\Фото инвалиды\2011-09-14\2011-09-14 10-25-35_0007.jpg"/>
          <p:cNvPicPr>
            <a:picLocks noGrp="1" noChangeAspect="1" noChangeArrowheads="1"/>
          </p:cNvPicPr>
          <p:nvPr>
            <p:ph idx="1"/>
          </p:nvPr>
        </p:nvPicPr>
        <p:blipFill>
          <a:blip r:embed="rId4" cstate="print"/>
          <a:srcRect/>
          <a:stretch>
            <a:fillRect/>
          </a:stretch>
        </p:blipFill>
        <p:spPr bwMode="auto">
          <a:xfrm>
            <a:off x="0" y="1340768"/>
            <a:ext cx="3203848" cy="2808312"/>
          </a:xfrm>
          <a:prstGeom prst="rect">
            <a:avLst/>
          </a:prstGeom>
          <a:noFill/>
          <a:effectLst>
            <a:glow rad="228600">
              <a:schemeClr val="accent2">
                <a:satMod val="175000"/>
                <a:alpha val="40000"/>
              </a:schemeClr>
            </a:glow>
          </a:effectLst>
        </p:spPr>
      </p:pic>
      <p:sp>
        <p:nvSpPr>
          <p:cNvPr id="2" name="Заголовок 1"/>
          <p:cNvSpPr>
            <a:spLocks noGrp="1"/>
          </p:cNvSpPr>
          <p:nvPr>
            <p:ph type="title"/>
          </p:nvPr>
        </p:nvSpPr>
        <p:spPr>
          <a:xfrm>
            <a:off x="0" y="0"/>
            <a:ext cx="9144000" cy="1214422"/>
          </a:xfrm>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a:normAutofit/>
          </a:bodyPr>
          <a:lstStyle/>
          <a:p>
            <a:r>
              <a:rPr lang="ru-RU" sz="2000" dirty="0" smtClean="0">
                <a:solidFill>
                  <a:schemeClr val="accent1">
                    <a:lumMod val="75000"/>
                  </a:schemeClr>
                </a:solidFill>
                <a:latin typeface="Times New Roman" pitchFamily="18" charset="0"/>
                <a:cs typeface="Times New Roman" pitchFamily="18" charset="0"/>
              </a:rPr>
              <a:t>Муниципальная программа Южского муниципального района «Оказание поддержки общественным объединениям ветеранов, инвалидов и другим </a:t>
            </a:r>
            <a:r>
              <a:rPr lang="ru-RU" sz="2000" dirty="0" err="1" smtClean="0">
                <a:solidFill>
                  <a:schemeClr val="accent1">
                    <a:lumMod val="75000"/>
                  </a:schemeClr>
                </a:solidFill>
                <a:latin typeface="Times New Roman" pitchFamily="18" charset="0"/>
                <a:cs typeface="Times New Roman" pitchFamily="18" charset="0"/>
              </a:rPr>
              <a:t>маломобильным</a:t>
            </a:r>
            <a:r>
              <a:rPr lang="ru-RU" sz="2000" dirty="0" smtClean="0">
                <a:solidFill>
                  <a:schemeClr val="accent1">
                    <a:lumMod val="75000"/>
                  </a:schemeClr>
                </a:solidFill>
                <a:latin typeface="Times New Roman" pitchFamily="18" charset="0"/>
                <a:cs typeface="Times New Roman" pitchFamily="18" charset="0"/>
              </a:rPr>
              <a:t> группам населения Южского муниципального района»</a:t>
            </a:r>
            <a:endParaRPr lang="ru-RU" sz="2000" dirty="0">
              <a:solidFill>
                <a:schemeClr val="accent1">
                  <a:lumMod val="75000"/>
                </a:schemeClr>
              </a:solidFill>
              <a:latin typeface="Times New Roman" pitchFamily="18" charset="0"/>
              <a:cs typeface="Times New Roman" pitchFamily="18" charset="0"/>
            </a:endParaRPr>
          </a:p>
        </p:txBody>
      </p:sp>
      <p:sp>
        <p:nvSpPr>
          <p:cNvPr id="7" name="TextBox 6"/>
          <p:cNvSpPr txBox="1"/>
          <p:nvPr/>
        </p:nvSpPr>
        <p:spPr>
          <a:xfrm>
            <a:off x="3214678" y="1357298"/>
            <a:ext cx="5929322" cy="923330"/>
          </a:xfrm>
          <a:prstGeom prst="rect">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ru-RU" b="1" dirty="0" smtClean="0">
                <a:latin typeface="Times New Roman" pitchFamily="18" charset="0"/>
                <a:cs typeface="Times New Roman" pitchFamily="18" charset="0"/>
              </a:rPr>
              <a:t>Расходы по программе на 2017 год - 0,2 млн.руб., 2018 год - 0,2 млн.руб., 2019 год - 0,2 млн. руб.</a:t>
            </a:r>
          </a:p>
          <a:p>
            <a:pPr algn="ctr"/>
            <a:endParaRPr lang="ru-RU" b="1" dirty="0">
              <a:latin typeface="Times New Roman" pitchFamily="18" charset="0"/>
              <a:cs typeface="Times New Roman" pitchFamily="18" charset="0"/>
            </a:endParaRPr>
          </a:p>
        </p:txBody>
      </p:sp>
      <p:pic>
        <p:nvPicPr>
          <p:cNvPr id="56325" name="Picture 5" descr="F:\Фото инвалиды\2011-09-14\2011-09-14 10-29-20_0012.jpg"/>
          <p:cNvPicPr>
            <a:picLocks noChangeAspect="1" noChangeArrowheads="1"/>
          </p:cNvPicPr>
          <p:nvPr/>
        </p:nvPicPr>
        <p:blipFill>
          <a:blip r:embed="rId5" cstate="print"/>
          <a:srcRect/>
          <a:stretch>
            <a:fillRect/>
          </a:stretch>
        </p:blipFill>
        <p:spPr bwMode="auto">
          <a:xfrm>
            <a:off x="2857488" y="4293097"/>
            <a:ext cx="2928958" cy="2564904"/>
          </a:xfrm>
          <a:prstGeom prst="rect">
            <a:avLst/>
          </a:prstGeom>
          <a:noFill/>
          <a:effectLst>
            <a:glow rad="228600">
              <a:schemeClr val="accent2">
                <a:satMod val="175000"/>
                <a:alpha val="40000"/>
              </a:schemeClr>
            </a:glow>
          </a:effectLst>
        </p:spPr>
      </p:pic>
      <p:sp>
        <p:nvSpPr>
          <p:cNvPr id="9" name="TextBox 8"/>
          <p:cNvSpPr txBox="1"/>
          <p:nvPr/>
        </p:nvSpPr>
        <p:spPr>
          <a:xfrm>
            <a:off x="3286116" y="2420888"/>
            <a:ext cx="5857884" cy="1846659"/>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ru-RU" b="1" dirty="0" smtClean="0">
                <a:latin typeface="Times New Roman" pitchFamily="18" charset="0"/>
                <a:cs typeface="Times New Roman" pitchFamily="18" charset="0"/>
              </a:rPr>
              <a:t>Цели программы</a:t>
            </a:r>
          </a:p>
          <a:p>
            <a:pPr algn="just"/>
            <a:r>
              <a:rPr lang="ru-RU" sz="1600" dirty="0" smtClean="0">
                <a:latin typeface="Times New Roman" pitchFamily="18" charset="0"/>
                <a:cs typeface="Times New Roman" pitchFamily="18" charset="0"/>
              </a:rPr>
              <a:t>-Совершенствование системы социальной поддержки отдельных категорий граждан. Формирование условий для беспрепятственного доступа к приоритетным объектам и услугам инвалидов и других </a:t>
            </a:r>
            <a:r>
              <a:rPr lang="ru-RU" sz="1600" dirty="0" err="1" smtClean="0">
                <a:latin typeface="Times New Roman" pitchFamily="18" charset="0"/>
                <a:cs typeface="Times New Roman" pitchFamily="18" charset="0"/>
              </a:rPr>
              <a:t>маломобильных</a:t>
            </a:r>
            <a:r>
              <a:rPr lang="ru-RU" sz="1600" dirty="0" smtClean="0">
                <a:latin typeface="Times New Roman" pitchFamily="18" charset="0"/>
                <a:cs typeface="Times New Roman" pitchFamily="18" charset="0"/>
              </a:rPr>
              <a:t> групп населения;</a:t>
            </a:r>
          </a:p>
          <a:p>
            <a:pPr algn="just"/>
            <a:r>
              <a:rPr lang="ru-RU" sz="1600" dirty="0" smtClean="0">
                <a:latin typeface="Times New Roman" pitchFamily="18" charset="0"/>
                <a:cs typeface="Times New Roman" pitchFamily="18" charset="0"/>
              </a:rPr>
              <a:t>-Удовлетворение потребности здравоохранения Южского муниципального района в квалифицированных кадрах.</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style>
          <a:lnRef idx="1">
            <a:schemeClr val="accent4"/>
          </a:lnRef>
          <a:fillRef idx="2">
            <a:schemeClr val="accent4"/>
          </a:fillRef>
          <a:effectRef idx="1">
            <a:schemeClr val="accent4"/>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110310868"/>
              </p:ext>
            </p:extLst>
          </p:nvPr>
        </p:nvGraphicFramePr>
        <p:xfrm>
          <a:off x="2" y="692693"/>
          <a:ext cx="9143997" cy="6165308"/>
        </p:xfrm>
        <a:graphic>
          <a:graphicData uri="http://schemas.openxmlformats.org/drawingml/2006/table">
            <a:tbl>
              <a:tblPr>
                <a:tableStyleId>{C4B1156A-380E-4F78-BDF5-A606A8083BF9}</a:tableStyleId>
              </a:tblPr>
              <a:tblGrid>
                <a:gridCol w="297242"/>
                <a:gridCol w="5621383"/>
                <a:gridCol w="664424"/>
                <a:gridCol w="495987"/>
                <a:gridCol w="495404"/>
                <a:gridCol w="495987"/>
                <a:gridCol w="578166"/>
                <a:gridCol w="495404"/>
              </a:tblGrid>
              <a:tr h="770856">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 п/п</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Наименование целевого индикатора (показателя)</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Ед.изм.</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2015</a:t>
                      </a:r>
                      <a:endParaRPr lang="ru-RU" sz="1000" kern="5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год</a:t>
                      </a:r>
                      <a:endParaRPr lang="ru-RU" sz="1000" kern="5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 </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2016 год</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2017 год</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2018 год</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2019 год</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1008019">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a:effectLst/>
                          <a:latin typeface="Times New Roman" panose="02020603050405020304" pitchFamily="18" charset="0"/>
                          <a:cs typeface="Times New Roman" panose="02020603050405020304" pitchFamily="18" charset="0"/>
                        </a:rPr>
                        <a:t>Удельный вес базовых общеобразовательных организаций, в которых создана универсальная безбарьерная среда для инклюзивного образования детей-инвалидов, в общем количестве общеобразовательных организаций</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12</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14</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18</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533077">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a:effectLst/>
                          <a:latin typeface="Times New Roman" panose="02020603050405020304" pitchFamily="18" charset="0"/>
                          <a:cs typeface="Times New Roman" panose="02020603050405020304" pitchFamily="18" charset="0"/>
                        </a:rPr>
                        <a:t>Удельный вес приоритетных  объектов культуры, доступных для инвалидов (в общей численности объектов учреждений культуры)</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50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70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770548">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3</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dirty="0">
                          <a:effectLst/>
                          <a:latin typeface="Times New Roman" panose="02020603050405020304" pitchFamily="18" charset="0"/>
                          <a:cs typeface="Times New Roman" panose="02020603050405020304" pitchFamily="18" charset="0"/>
                        </a:rPr>
                        <a:t>Удельный вес приоритетных объектов физической культуры и спорта, доступных для инвалидов (в общей численности объектов физической культуры и спорта)</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50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50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770548">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4</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a:effectLst/>
                          <a:latin typeface="Times New Roman" panose="02020603050405020304" pitchFamily="18" charset="0"/>
                          <a:cs typeface="Times New Roman" panose="02020603050405020304" pitchFamily="18" charset="0"/>
                        </a:rPr>
                        <a:t>Удельный вес доступных для инвалидов и других МГН приоритетных объектов социальной, транспортной, инженерной инфраструктуры в общем количестве приоритетных объектов</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50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60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80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770548">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5</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a:effectLst/>
                          <a:latin typeface="Times New Roman" panose="02020603050405020304" pitchFamily="18" charset="0"/>
                          <a:cs typeface="Times New Roman" panose="02020603050405020304" pitchFamily="18" charset="0"/>
                        </a:rPr>
                        <a:t>Доля лиц с ограниченными возможностями здоровья и инвалидов, систематически занимающихся физической культурой и спортом, из общего количества лиц с ограниченными возможностями здоровья и инвалидов.</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7</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14</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17</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20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770856">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6</a:t>
                      </a:r>
                      <a:endParaRPr lang="ru-RU" sz="1000" kern="5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 </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kern="50">
                          <a:effectLst/>
                          <a:latin typeface="Times New Roman" panose="02020603050405020304" pitchFamily="18" charset="0"/>
                          <a:cs typeface="Times New Roman" panose="02020603050405020304" pitchFamily="18" charset="0"/>
                        </a:rPr>
                        <a:t>Удовлетворение потребности здравоохранения Южского муниципального района в квалифицированных кадрах</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a:t>
                      </a:r>
                      <a:endParaRPr lang="ru-RU" sz="1000" kern="5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 </a:t>
                      </a:r>
                      <a:endParaRPr lang="ru-RU" sz="13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 </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96</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96</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96</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98</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r h="770856">
                <a:tc>
                  <a:txBody>
                    <a:bodyPr/>
                    <a:lstStyle/>
                    <a:p>
                      <a:pPr algn="ctr">
                        <a:lnSpc>
                          <a:spcPct val="107000"/>
                        </a:lnSpc>
                        <a:spcAft>
                          <a:spcPts val="0"/>
                        </a:spcAft>
                      </a:pPr>
                      <a:r>
                        <a:rPr lang="ru-RU" sz="1200" kern="50" dirty="0">
                          <a:effectLst/>
                          <a:latin typeface="Times New Roman" panose="02020603050405020304" pitchFamily="18" charset="0"/>
                          <a:cs typeface="Times New Roman" panose="02020603050405020304" pitchFamily="18" charset="0"/>
                        </a:rPr>
                        <a:t>7</a:t>
                      </a:r>
                      <a:endParaRPr lang="ru-RU" sz="10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just">
                        <a:lnSpc>
                          <a:spcPct val="107000"/>
                        </a:lnSpc>
                        <a:spcAft>
                          <a:spcPts val="0"/>
                        </a:spcAft>
                      </a:pPr>
                      <a:r>
                        <a:rPr lang="ru-RU" sz="1200" kern="50">
                          <a:effectLst/>
                          <a:latin typeface="Times New Roman" panose="02020603050405020304" pitchFamily="18" charset="0"/>
                          <a:cs typeface="Times New Roman" panose="02020603050405020304" pitchFamily="18" charset="0"/>
                        </a:rPr>
                        <a:t>Количество граждан пожилого возраста и инвалидов, вовлеченных в  мероприятия, проводимые социально ориентированными некоммерческими организациями</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чел.</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1200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1400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1500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a:effectLst/>
                          <a:latin typeface="Times New Roman" panose="02020603050405020304" pitchFamily="18" charset="0"/>
                          <a:cs typeface="Times New Roman" panose="02020603050405020304" pitchFamily="18" charset="0"/>
                        </a:rPr>
                        <a:t>1600</a:t>
                      </a:r>
                      <a:endParaRPr lang="ru-RU" sz="1000" kern="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c>
                  <a:txBody>
                    <a:bodyPr/>
                    <a:lstStyle/>
                    <a:p>
                      <a:pPr algn="ctr">
                        <a:lnSpc>
                          <a:spcPct val="107000"/>
                        </a:lnSpc>
                        <a:spcAft>
                          <a:spcPts val="0"/>
                        </a:spcAft>
                      </a:pPr>
                      <a:r>
                        <a:rPr lang="ru-RU" sz="1200" kern="50" dirty="0">
                          <a:effectLst/>
                          <a:latin typeface="Times New Roman" panose="02020603050405020304" pitchFamily="18" charset="0"/>
                          <a:cs typeface="Times New Roman" panose="02020603050405020304" pitchFamily="18" charset="0"/>
                        </a:rPr>
                        <a:t>1700</a:t>
                      </a:r>
                      <a:endParaRPr lang="ru-RU" sz="1000" kern="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876" marR="28876" marT="28876" marB="28876"/>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0"/>
            <a:ext cx="8858312" cy="1071546"/>
          </a:xfrm>
          <a:effectLst>
            <a:glow rad="228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normAutofit fontScale="90000"/>
          </a:bodyPr>
          <a:lstStyle/>
          <a:p>
            <a:r>
              <a:rPr lang="ru-RU" sz="2400" dirty="0" smtClean="0">
                <a:latin typeface="Times New Roman" pitchFamily="18" charset="0"/>
                <a:cs typeface="Times New Roman" pitchFamily="18" charset="0"/>
              </a:rPr>
              <a:t>Муниципальная программа Южского муниципального района «Совершенствование институтов местного самоуправления Южского муниципального района»</a:t>
            </a:r>
            <a:endParaRPr lang="ru-RU" sz="2400" dirty="0">
              <a:latin typeface="Times New Roman" pitchFamily="18" charset="0"/>
              <a:cs typeface="Times New Roman" pitchFamily="18" charset="0"/>
            </a:endParaRPr>
          </a:p>
        </p:txBody>
      </p:sp>
      <p:pic>
        <p:nvPicPr>
          <p:cNvPr id="59394" name="Picture 2" descr="C:\Users\Yuzhafo\Desktop\фото адм\P1010070.JPG"/>
          <p:cNvPicPr>
            <a:picLocks noGrp="1" noChangeAspect="1" noChangeArrowheads="1"/>
          </p:cNvPicPr>
          <p:nvPr>
            <p:ph idx="1"/>
          </p:nvPr>
        </p:nvPicPr>
        <p:blipFill>
          <a:blip r:embed="rId3" cstate="print"/>
          <a:srcRect/>
          <a:stretch>
            <a:fillRect/>
          </a:stretch>
        </p:blipFill>
        <p:spPr bwMode="auto">
          <a:xfrm>
            <a:off x="142844" y="1285860"/>
            <a:ext cx="2571768" cy="1911345"/>
          </a:xfrm>
          <a:prstGeom prst="rect">
            <a:avLst/>
          </a:prstGeom>
          <a:noFill/>
          <a:effectLst>
            <a:glow rad="228600">
              <a:schemeClr val="accent5">
                <a:satMod val="175000"/>
                <a:alpha val="40000"/>
              </a:schemeClr>
            </a:glow>
          </a:effectLst>
        </p:spPr>
      </p:pic>
      <p:sp>
        <p:nvSpPr>
          <p:cNvPr id="5" name="TextBox 4"/>
          <p:cNvSpPr txBox="1"/>
          <p:nvPr/>
        </p:nvSpPr>
        <p:spPr>
          <a:xfrm>
            <a:off x="3286116" y="1285861"/>
            <a:ext cx="5072098" cy="369332"/>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Срок реализации Программы 2017– 2019годы </a:t>
            </a:r>
            <a:endParaRPr lang="ru-RU" dirty="0">
              <a:latin typeface="Times New Roman" pitchFamily="18" charset="0"/>
              <a:cs typeface="Times New Roman" pitchFamily="18" charset="0"/>
            </a:endParaRPr>
          </a:p>
        </p:txBody>
      </p:sp>
      <p:sp>
        <p:nvSpPr>
          <p:cNvPr id="6" name="TextBox 5"/>
          <p:cNvSpPr txBox="1"/>
          <p:nvPr/>
        </p:nvSpPr>
        <p:spPr>
          <a:xfrm>
            <a:off x="2857488" y="1857364"/>
            <a:ext cx="6143668" cy="923330"/>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ru-RU" b="1" dirty="0" smtClean="0">
                <a:latin typeface="Times New Roman" pitchFamily="18" charset="0"/>
                <a:cs typeface="Times New Roman" pitchFamily="18" charset="0"/>
              </a:rPr>
              <a:t>Всего расходы на реализацию программы в 2017 году 42,3 млн.руб., в 2018 году 41,4 млн. руб., в 2019 году 41,4 млн. руб.</a:t>
            </a:r>
            <a:endParaRPr lang="ru-RU" b="1" dirty="0">
              <a:latin typeface="Times New Roman" pitchFamily="18" charset="0"/>
              <a:cs typeface="Times New Roman" pitchFamily="18" charset="0"/>
            </a:endParaRPr>
          </a:p>
        </p:txBody>
      </p:sp>
      <p:pic>
        <p:nvPicPr>
          <p:cNvPr id="59395" name="Picture 3"/>
          <p:cNvPicPr>
            <a:picLocks noChangeAspect="1" noChangeArrowheads="1"/>
          </p:cNvPicPr>
          <p:nvPr/>
        </p:nvPicPr>
        <p:blipFill>
          <a:blip r:embed="rId4" cstate="print"/>
          <a:srcRect/>
          <a:stretch>
            <a:fillRect/>
          </a:stretch>
        </p:blipFill>
        <p:spPr bwMode="auto">
          <a:xfrm>
            <a:off x="6143636" y="2714621"/>
            <a:ext cx="2786082" cy="2428892"/>
          </a:xfrm>
          <a:prstGeom prst="rect">
            <a:avLst/>
          </a:prstGeom>
          <a:noFill/>
          <a:ln w="9525">
            <a:noFill/>
            <a:miter lim="800000"/>
            <a:headEnd/>
            <a:tailEnd/>
          </a:ln>
          <a:effectLst>
            <a:glow rad="228600">
              <a:schemeClr val="accent1">
                <a:satMod val="175000"/>
                <a:alpha val="40000"/>
              </a:schemeClr>
            </a:glow>
          </a:effectLst>
        </p:spPr>
      </p:pic>
      <p:pic>
        <p:nvPicPr>
          <p:cNvPr id="59396" name="Picture 4"/>
          <p:cNvPicPr>
            <a:picLocks noChangeAspect="1" noChangeArrowheads="1"/>
          </p:cNvPicPr>
          <p:nvPr/>
        </p:nvPicPr>
        <p:blipFill>
          <a:blip r:embed="rId5" cstate="print"/>
          <a:srcRect/>
          <a:stretch>
            <a:fillRect/>
          </a:stretch>
        </p:blipFill>
        <p:spPr bwMode="auto">
          <a:xfrm>
            <a:off x="6143636" y="5262555"/>
            <a:ext cx="3000364" cy="1595445"/>
          </a:xfrm>
          <a:prstGeom prst="rect">
            <a:avLst/>
          </a:prstGeom>
          <a:noFill/>
          <a:ln w="9525">
            <a:noFill/>
            <a:miter lim="800000"/>
            <a:headEnd/>
            <a:tailEnd/>
          </a:ln>
          <a:effectLst>
            <a:glow rad="228600">
              <a:schemeClr val="accent1">
                <a:satMod val="175000"/>
                <a:alpha val="40000"/>
              </a:schemeClr>
            </a:glow>
          </a:effectLst>
        </p:spPr>
      </p:pic>
      <p:sp>
        <p:nvSpPr>
          <p:cNvPr id="9" name="TextBox 8"/>
          <p:cNvSpPr txBox="1"/>
          <p:nvPr/>
        </p:nvSpPr>
        <p:spPr>
          <a:xfrm>
            <a:off x="3071802" y="2786058"/>
            <a:ext cx="2714644" cy="369332"/>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Цели программы:</a:t>
            </a:r>
            <a:endParaRPr lang="ru-RU" b="1" dirty="0">
              <a:latin typeface="Times New Roman" pitchFamily="18" charset="0"/>
              <a:cs typeface="Times New Roman" pitchFamily="18" charset="0"/>
            </a:endParaRPr>
          </a:p>
        </p:txBody>
      </p:sp>
      <p:sp>
        <p:nvSpPr>
          <p:cNvPr id="10" name="TextBox 9"/>
          <p:cNvSpPr txBox="1"/>
          <p:nvPr/>
        </p:nvSpPr>
        <p:spPr>
          <a:xfrm>
            <a:off x="142844" y="3357562"/>
            <a:ext cx="5857916" cy="830997"/>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ru-RU" sz="1200" dirty="0" smtClean="0">
                <a:latin typeface="Times New Roman" pitchFamily="18" charset="0"/>
                <a:cs typeface="Times New Roman" pitchFamily="18" charset="0"/>
              </a:rPr>
              <a:t>- Создать оптимальные условия для развития  местного самоуправления;</a:t>
            </a:r>
          </a:p>
          <a:p>
            <a:pPr algn="just"/>
            <a:r>
              <a:rPr lang="ru-RU" sz="1200" dirty="0" smtClean="0">
                <a:latin typeface="Times New Roman" pitchFamily="18" charset="0"/>
                <a:cs typeface="Times New Roman" pitchFamily="18" charset="0"/>
              </a:rPr>
              <a:t>-Повышение эффективности деятельности органов местного самоуправления;</a:t>
            </a:r>
          </a:p>
          <a:p>
            <a:pPr algn="just">
              <a:buFontTx/>
              <a:buChar char="-"/>
            </a:pPr>
            <a:r>
              <a:rPr lang="ru-RU" sz="1200" dirty="0" smtClean="0">
                <a:latin typeface="Times New Roman" pitchFamily="18" charset="0"/>
                <a:cs typeface="Times New Roman" pitchFamily="18" charset="0"/>
              </a:rPr>
              <a:t>Обеспечение реализации органами местного самоуправления переданных государственных полномочий.</a:t>
            </a:r>
            <a:endParaRPr lang="ru-RU" sz="1200" dirty="0"/>
          </a:p>
        </p:txBody>
      </p:sp>
      <p:sp>
        <p:nvSpPr>
          <p:cNvPr id="14" name="TextBox 13"/>
          <p:cNvSpPr txBox="1"/>
          <p:nvPr/>
        </p:nvSpPr>
        <p:spPr>
          <a:xfrm>
            <a:off x="0" y="4221088"/>
            <a:ext cx="6000760" cy="369332"/>
          </a:xfrm>
          <a:prstGeom prst="rect">
            <a:avLst/>
          </a:prstGeom>
          <a:effectLst>
            <a:glow rad="228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Перечень  подпрограмм:</a:t>
            </a:r>
            <a:endParaRPr lang="ru-RU" b="1" dirty="0">
              <a:latin typeface="Times New Roman" pitchFamily="18" charset="0"/>
              <a:cs typeface="Times New Roman" pitchFamily="18" charset="0"/>
            </a:endParaRPr>
          </a:p>
        </p:txBody>
      </p:sp>
      <p:sp>
        <p:nvSpPr>
          <p:cNvPr id="15" name="TextBox 14"/>
          <p:cNvSpPr txBox="1"/>
          <p:nvPr/>
        </p:nvSpPr>
        <p:spPr>
          <a:xfrm>
            <a:off x="142844" y="4653136"/>
            <a:ext cx="5786478" cy="2031325"/>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ru-RU" sz="1400" dirty="0" smtClean="0">
                <a:latin typeface="Times New Roman" pitchFamily="18" charset="0"/>
                <a:cs typeface="Times New Roman" pitchFamily="18" charset="0"/>
              </a:rPr>
              <a:t>- Обеспечение деятельности Администрации </a:t>
            </a:r>
            <a:r>
              <a:rPr lang="ru-RU" sz="1400" dirty="0" err="1" smtClean="0">
                <a:latin typeface="Times New Roman" pitchFamily="18" charset="0"/>
                <a:cs typeface="Times New Roman" pitchFamily="18" charset="0"/>
              </a:rPr>
              <a:t>Южского</a:t>
            </a:r>
            <a:r>
              <a:rPr lang="ru-RU" sz="1400" dirty="0" smtClean="0">
                <a:latin typeface="Times New Roman" pitchFamily="18" charset="0"/>
                <a:cs typeface="Times New Roman" pitchFamily="18" charset="0"/>
              </a:rPr>
              <a:t> муниципального района и развитие муниципальной службы в </a:t>
            </a:r>
            <a:r>
              <a:rPr lang="ru-RU" sz="1400" dirty="0" err="1" smtClean="0">
                <a:latin typeface="Times New Roman" pitchFamily="18" charset="0"/>
                <a:cs typeface="Times New Roman" pitchFamily="18" charset="0"/>
              </a:rPr>
              <a:t>Южском</a:t>
            </a:r>
            <a:r>
              <a:rPr lang="ru-RU" sz="1400" dirty="0" smtClean="0">
                <a:latin typeface="Times New Roman" pitchFamily="18" charset="0"/>
                <a:cs typeface="Times New Roman" pitchFamily="18" charset="0"/>
              </a:rPr>
              <a:t> муниципальном районе;</a:t>
            </a:r>
          </a:p>
          <a:p>
            <a:pPr algn="just"/>
            <a:r>
              <a:rPr lang="ru-RU" sz="1400" dirty="0" smtClean="0">
                <a:latin typeface="Times New Roman" pitchFamily="18" charset="0"/>
                <a:cs typeface="Times New Roman" pitchFamily="18" charset="0"/>
              </a:rPr>
              <a:t>- Повышение доступности и качества предоставления государственных и муниципальных услуг населению на базе муниципального бюджетного учреждения «</a:t>
            </a:r>
            <a:r>
              <a:rPr lang="ru-RU" sz="1400" dirty="0" err="1" smtClean="0">
                <a:latin typeface="Times New Roman" pitchFamily="18" charset="0"/>
                <a:cs typeface="Times New Roman" pitchFamily="18" charset="0"/>
              </a:rPr>
              <a:t>Южский</a:t>
            </a:r>
            <a:r>
              <a:rPr lang="ru-RU" sz="1400" dirty="0" smtClean="0">
                <a:latin typeface="Times New Roman" pitchFamily="18" charset="0"/>
                <a:cs typeface="Times New Roman" pitchFamily="18" charset="0"/>
              </a:rPr>
              <a:t> многофункциональный центр предоставления государственных и муниципальных услуг «Мои документы»»;</a:t>
            </a:r>
          </a:p>
          <a:p>
            <a:pPr algn="just"/>
            <a:r>
              <a:rPr lang="ru-RU" sz="1400" dirty="0" smtClean="0">
                <a:latin typeface="Times New Roman" pitchFamily="18" charset="0"/>
                <a:cs typeface="Times New Roman" pitchFamily="18" charset="0"/>
              </a:rPr>
              <a:t>- Информационная открытость органов местного самоуправления </a:t>
            </a:r>
            <a:r>
              <a:rPr lang="ru-RU" sz="1400" dirty="0" err="1" smtClean="0">
                <a:latin typeface="Times New Roman" pitchFamily="18" charset="0"/>
                <a:cs typeface="Times New Roman" pitchFamily="18" charset="0"/>
              </a:rPr>
              <a:t>Южского</a:t>
            </a:r>
            <a:r>
              <a:rPr lang="ru-RU" sz="1400" dirty="0" smtClean="0">
                <a:latin typeface="Times New Roman" pitchFamily="18" charset="0"/>
                <a:cs typeface="Times New Roman" pitchFamily="18" charset="0"/>
              </a:rPr>
              <a:t> муниципального района и общественные связи. </a:t>
            </a:r>
            <a:endParaRPr lang="ru-RU" sz="1400"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style>
          <a:lnRef idx="1">
            <a:schemeClr val="accent5"/>
          </a:lnRef>
          <a:fillRef idx="2">
            <a:schemeClr val="accent5"/>
          </a:fillRef>
          <a:effectRef idx="1">
            <a:schemeClr val="accent5"/>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1136674"/>
              </p:ext>
            </p:extLst>
          </p:nvPr>
        </p:nvGraphicFramePr>
        <p:xfrm>
          <a:off x="0" y="692696"/>
          <a:ext cx="9143999" cy="6165302"/>
        </p:xfrm>
        <a:graphic>
          <a:graphicData uri="http://schemas.openxmlformats.org/drawingml/2006/table">
            <a:tbl>
              <a:tblPr>
                <a:tableStyleId>{22838BEF-8BB2-4498-84A7-C5851F593DF1}</a:tableStyleId>
              </a:tblPr>
              <a:tblGrid>
                <a:gridCol w="404434"/>
                <a:gridCol w="4491001"/>
                <a:gridCol w="764948"/>
                <a:gridCol w="404434"/>
                <a:gridCol w="523407"/>
                <a:gridCol w="531318"/>
                <a:gridCol w="650291"/>
                <a:gridCol w="404434"/>
                <a:gridCol w="484866"/>
                <a:gridCol w="484866"/>
              </a:tblGrid>
              <a:tr h="195125">
                <a:tc rowSpan="2">
                  <a:txBody>
                    <a:bodyPr/>
                    <a:lstStyle/>
                    <a:p>
                      <a:pPr algn="ctr">
                        <a:lnSpc>
                          <a:spcPct val="95000"/>
                        </a:lnSpc>
                        <a:spcAft>
                          <a:spcPts val="0"/>
                        </a:spcAft>
                      </a:pPr>
                      <a:r>
                        <a:rPr lang="ru-RU" sz="1000" kern="50" dirty="0">
                          <a:effectLst/>
                        </a:rPr>
                        <a:t>№ п/п</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rowSpan="2">
                  <a:txBody>
                    <a:bodyPr/>
                    <a:lstStyle/>
                    <a:p>
                      <a:pPr algn="ctr">
                        <a:lnSpc>
                          <a:spcPct val="95000"/>
                        </a:lnSpc>
                        <a:spcAft>
                          <a:spcPts val="0"/>
                        </a:spcAft>
                      </a:pPr>
                      <a:r>
                        <a:rPr lang="ru-RU" sz="1000" kern="50" dirty="0">
                          <a:effectLst/>
                        </a:rPr>
                        <a:t> </a:t>
                      </a:r>
                    </a:p>
                    <a:p>
                      <a:pPr algn="ctr">
                        <a:lnSpc>
                          <a:spcPct val="95000"/>
                        </a:lnSpc>
                        <a:spcAft>
                          <a:spcPts val="0"/>
                        </a:spcAft>
                      </a:pPr>
                      <a:r>
                        <a:rPr lang="ru-RU" sz="1000" kern="50" dirty="0">
                          <a:effectLst/>
                        </a:rPr>
                        <a:t>Наименование целевых показателей</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rowSpan="2">
                  <a:txBody>
                    <a:bodyPr/>
                    <a:lstStyle/>
                    <a:p>
                      <a:pPr algn="ctr">
                        <a:lnSpc>
                          <a:spcPct val="95000"/>
                        </a:lnSpc>
                        <a:spcAft>
                          <a:spcPts val="0"/>
                        </a:spcAft>
                      </a:pPr>
                      <a:r>
                        <a:rPr lang="ru-RU" sz="1000" kern="50">
                          <a:effectLst/>
                        </a:rPr>
                        <a:t> </a:t>
                      </a:r>
                    </a:p>
                    <a:p>
                      <a:pPr algn="ctr">
                        <a:lnSpc>
                          <a:spcPct val="95000"/>
                        </a:lnSpc>
                        <a:spcAft>
                          <a:spcPts val="0"/>
                        </a:spcAft>
                      </a:pPr>
                      <a:r>
                        <a:rPr lang="ru-RU" sz="1000" kern="50">
                          <a:effectLst/>
                        </a:rPr>
                        <a:t>Единица измерения</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gridSpan="7">
                  <a:txBody>
                    <a:bodyPr/>
                    <a:lstStyle/>
                    <a:p>
                      <a:pPr algn="ctr">
                        <a:lnSpc>
                          <a:spcPct val="95000"/>
                        </a:lnSpc>
                        <a:spcAft>
                          <a:spcPts val="0"/>
                        </a:spcAft>
                      </a:pPr>
                      <a:r>
                        <a:rPr lang="ru-RU" sz="1000" kern="50">
                          <a:effectLst/>
                        </a:rPr>
                        <a:t>Значения целевых индикаторов (показателей)</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0560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95000"/>
                        </a:lnSpc>
                        <a:spcAft>
                          <a:spcPts val="0"/>
                        </a:spcAft>
                      </a:pPr>
                      <a:r>
                        <a:rPr lang="ru-RU" sz="1000" kern="50">
                          <a:effectLst/>
                        </a:rPr>
                        <a:t>2013 </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2014</a:t>
                      </a:r>
                    </a:p>
                    <a:p>
                      <a:pPr algn="ctr">
                        <a:lnSpc>
                          <a:spcPct val="95000"/>
                        </a:lnSpc>
                        <a:spcAft>
                          <a:spcPts val="0"/>
                        </a:spcAft>
                      </a:pPr>
                      <a:r>
                        <a:rPr lang="ru-RU" sz="1000" kern="50">
                          <a:effectLst/>
                        </a:rPr>
                        <a:t> </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2015 </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2016 (оценка) </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2017</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2018</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2019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152804">
                <a:tc>
                  <a:txBody>
                    <a:bodyPr/>
                    <a:lstStyle/>
                    <a:p>
                      <a:pPr algn="ctr">
                        <a:lnSpc>
                          <a:spcPct val="95000"/>
                        </a:lnSpc>
                        <a:spcAft>
                          <a:spcPts val="0"/>
                        </a:spcAft>
                      </a:pPr>
                      <a:r>
                        <a:rPr lang="ru-RU" sz="800" kern="50" dirty="0">
                          <a:effectLst/>
                        </a:rPr>
                        <a:t>1</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2</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3</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4</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5</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6</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7</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8</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9</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800" kern="50" dirty="0">
                          <a:effectLst/>
                        </a:rPr>
                        <a:t>10</a:t>
                      </a:r>
                      <a:endParaRPr lang="ru-RU" sz="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611217">
                <a:tc>
                  <a:txBody>
                    <a:bodyPr/>
                    <a:lstStyle/>
                    <a:p>
                      <a:pPr marL="0" lvl="0" indent="0" algn="ctr">
                        <a:lnSpc>
                          <a:spcPct val="95000"/>
                        </a:lnSpc>
                        <a:spcAft>
                          <a:spcPts val="0"/>
                        </a:spcAft>
                        <a:buFontTx/>
                        <a:buNone/>
                        <a:tabLst>
                          <a:tab pos="402590" algn="l"/>
                          <a:tab pos="482600" algn="l"/>
                          <a:tab pos="6794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1</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Доля муниципальных служащих и сотрудников, занимающих должности, не отнесённые к муниципальным должностям администрации и структурных подразделений, прошедших профессиональную переподготовку/повышение квалификации </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процент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23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47</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53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65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65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305608">
                <a:tc>
                  <a:txBody>
                    <a:bodyPr/>
                    <a:lstStyle/>
                    <a:p>
                      <a:pPr marL="0" lvl="0" indent="0" algn="ctr">
                        <a:lnSpc>
                          <a:spcPct val="95000"/>
                        </a:lnSpc>
                        <a:spcAft>
                          <a:spcPts val="0"/>
                        </a:spcAft>
                        <a:buFontTx/>
                        <a:buNone/>
                        <a:tabLst>
                          <a:tab pos="402590" algn="l"/>
                          <a:tab pos="482600" algn="l"/>
                          <a:tab pos="6794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2</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Доля аттестованных муниципальных служащих, от общего количества муниципальных служащих, подлежащих аттестации </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процент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a:effectLst/>
                        </a:rPr>
                        <a:t>100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604162">
                <a:tc>
                  <a:txBody>
                    <a:bodyPr/>
                    <a:lstStyle/>
                    <a:p>
                      <a:pPr marL="0" lvl="0" indent="0" algn="ctr">
                        <a:lnSpc>
                          <a:spcPct val="107000"/>
                        </a:lnSpc>
                        <a:spcAft>
                          <a:spcPts val="0"/>
                        </a:spcAft>
                        <a:buFontTx/>
                        <a:buNone/>
                        <a:tabLst>
                          <a:tab pos="402590" algn="l"/>
                          <a:tab pos="482600" algn="l"/>
                          <a:tab pos="6794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3</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Доля муниципальных служащих и сотрудников, занимающих должности, не отнесённые к муниципальным должностям администрации и структурных подразделений, имеющих индивидуальные планы профессионального развития</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процент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25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30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42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58</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238485">
                <a:tc>
                  <a:txBody>
                    <a:bodyPr/>
                    <a:lstStyle/>
                    <a:p>
                      <a:pPr marL="0" lvl="0" indent="0" algn="ctr">
                        <a:lnSpc>
                          <a:spcPct val="107000"/>
                        </a:lnSpc>
                        <a:spcAft>
                          <a:spcPts val="0"/>
                        </a:spcAft>
                        <a:buFontTx/>
                        <a:buNone/>
                        <a:tabLst>
                          <a:tab pos="402590" algn="l"/>
                          <a:tab pos="482600" algn="l"/>
                          <a:tab pos="6794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4</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Доля муниципальных служащих с высшим профессиональным образованием </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процент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98</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98</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98</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344182">
                <a:tc>
                  <a:txBody>
                    <a:bodyPr/>
                    <a:lstStyle/>
                    <a:p>
                      <a:pPr marL="0" lvl="0" indent="0" algn="ctr">
                        <a:lnSpc>
                          <a:spcPct val="107000"/>
                        </a:lnSpc>
                        <a:spcAft>
                          <a:spcPts val="0"/>
                        </a:spcAft>
                        <a:buFontTx/>
                        <a:buNone/>
                        <a:tabLst>
                          <a:tab pos="402590" algn="l"/>
                          <a:tab pos="482600" algn="l"/>
                          <a:tab pos="6794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5</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Количество проведенных семинаров, совещаний по вопросам муниципальной службы </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шт.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14</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458413">
                <a:tc>
                  <a:txBody>
                    <a:bodyPr/>
                    <a:lstStyle/>
                    <a:p>
                      <a:pPr marL="0" algn="ctr">
                        <a:lnSpc>
                          <a:spcPct val="107000"/>
                        </a:lnSpc>
                        <a:spcAft>
                          <a:spcPts val="0"/>
                        </a:spcAft>
                        <a:buFontTx/>
                        <a:buNone/>
                        <a:tabLst>
                          <a:tab pos="24320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6</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Число лиц, состоящих в кадровом резерве на замещение вакантных должностей муниципальной службы, прошедших обучение в рамках профессиональной переподготовки/повышения квалификации</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dirty="0">
                          <a:effectLst/>
                        </a:rPr>
                        <a:t>человек</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19</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604162">
                <a:tc>
                  <a:txBody>
                    <a:bodyPr/>
                    <a:lstStyle/>
                    <a:p>
                      <a:pPr algn="ctr">
                        <a:lnSpc>
                          <a:spcPct val="107000"/>
                        </a:lnSpc>
                        <a:spcAft>
                          <a:spcPts val="0"/>
                        </a:spcAft>
                        <a:buFontTx/>
                        <a:buNone/>
                        <a:tabLst>
                          <a:tab pos="3746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7</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Число лиц, состоящих в кадровом резерве на замещение вакантных должностей муниципальной службы </a:t>
                      </a:r>
                      <a:r>
                        <a:rPr lang="ru-RU" sz="1000" kern="50" dirty="0" err="1">
                          <a:effectLst/>
                        </a:rPr>
                        <a:t>Южского</a:t>
                      </a:r>
                      <a:r>
                        <a:rPr lang="ru-RU" sz="1000" kern="50" dirty="0">
                          <a:effectLst/>
                        </a:rPr>
                        <a:t> муниципального района, прошедших стажировку в государственных органах и (или) органах местного самоуправления</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95000"/>
                        </a:lnSpc>
                        <a:spcAft>
                          <a:spcPts val="0"/>
                        </a:spcAft>
                      </a:pPr>
                      <a:r>
                        <a:rPr lang="ru-RU" sz="1000" kern="50" dirty="0">
                          <a:effectLst/>
                        </a:rPr>
                        <a:t>человек</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458413">
                <a:tc>
                  <a:txBody>
                    <a:bodyPr/>
                    <a:lstStyle/>
                    <a:p>
                      <a:pPr marL="0" algn="ctr">
                        <a:lnSpc>
                          <a:spcPct val="107000"/>
                        </a:lnSpc>
                        <a:spcAft>
                          <a:spcPts val="0"/>
                        </a:spcAft>
                        <a:buFontTx/>
                        <a:buNone/>
                        <a:tabLst>
                          <a:tab pos="24320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8</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95000"/>
                        </a:lnSpc>
                        <a:spcAft>
                          <a:spcPts val="0"/>
                        </a:spcAft>
                      </a:pPr>
                      <a:r>
                        <a:rPr lang="ru-RU" sz="1000" kern="50" dirty="0">
                          <a:effectLst/>
                        </a:rPr>
                        <a:t>Число лиц, состоящих в кадровом резерве на замещение вакантных должностей муниципальной службы </a:t>
                      </a:r>
                      <a:r>
                        <a:rPr lang="ru-RU" sz="1000" kern="50" dirty="0" err="1">
                          <a:effectLst/>
                        </a:rPr>
                        <a:t>Южского</a:t>
                      </a:r>
                      <a:r>
                        <a:rPr lang="ru-RU" sz="1000" kern="50" dirty="0">
                          <a:effectLst/>
                        </a:rPr>
                        <a:t> муниципального района, прошедших обучение по инновационным программам обучения</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человек</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2</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516274">
                <a:tc>
                  <a:txBody>
                    <a:bodyPr/>
                    <a:lstStyle/>
                    <a:p>
                      <a:pPr marL="0" algn="ctr">
                        <a:lnSpc>
                          <a:spcPct val="107000"/>
                        </a:lnSpc>
                        <a:spcAft>
                          <a:spcPts val="0"/>
                        </a:spcAft>
                        <a:buFontTx/>
                        <a:buNone/>
                        <a:tabLst>
                          <a:tab pos="2432050" algn="l"/>
                        </a:tabLst>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9</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Доля лиц, состоящих в кадровом резерве на замещение вакантных должностей муниципальной службы </a:t>
                      </a:r>
                      <a:r>
                        <a:rPr lang="ru-RU" sz="1000" kern="50" dirty="0" err="1">
                          <a:effectLst/>
                        </a:rPr>
                        <a:t>Южского</a:t>
                      </a:r>
                      <a:r>
                        <a:rPr lang="ru-RU" sz="1000" kern="50" dirty="0">
                          <a:effectLst/>
                        </a:rPr>
                        <a:t> муниципального района и имеющих индивидуальные планы профессионального развития</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процент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1</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15</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30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344182">
                <a:tc>
                  <a:txBody>
                    <a:bodyPr/>
                    <a:lstStyle/>
                    <a:p>
                      <a:pPr algn="ctr">
                        <a:lnSpc>
                          <a:spcPct val="107000"/>
                        </a:lnSpc>
                        <a:spcAft>
                          <a:spcPts val="0"/>
                        </a:spcAft>
                        <a:buFontTx/>
                        <a:buNone/>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10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Доля не муниципальных служащих, прошедших профессиональную переподготовку/повышение квалификации</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20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40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50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60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172091">
                <a:tc>
                  <a:txBody>
                    <a:bodyPr/>
                    <a:lstStyle/>
                    <a:p>
                      <a:pPr algn="ctr">
                        <a:lnSpc>
                          <a:spcPct val="107000"/>
                        </a:lnSpc>
                        <a:spcAft>
                          <a:spcPts val="0"/>
                        </a:spcAft>
                        <a:buFontTx/>
                        <a:buNone/>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11</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Эффективность деятельности МФЦ</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30</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50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70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510394">
                <a:tc>
                  <a:txBody>
                    <a:bodyPr/>
                    <a:lstStyle/>
                    <a:p>
                      <a:pPr algn="ctr">
                        <a:lnSpc>
                          <a:spcPct val="107000"/>
                        </a:lnSpc>
                        <a:spcAft>
                          <a:spcPts val="0"/>
                        </a:spcAft>
                        <a:buFontTx/>
                        <a:buNone/>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12</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Доля жителей </a:t>
                      </a:r>
                      <a:r>
                        <a:rPr lang="ru-RU" sz="1000" kern="50" dirty="0" err="1">
                          <a:effectLst/>
                        </a:rPr>
                        <a:t>Южского</a:t>
                      </a:r>
                      <a:r>
                        <a:rPr lang="ru-RU" sz="1000" kern="50" dirty="0">
                          <a:effectLst/>
                        </a:rPr>
                        <a:t> муниципального района, охваченных информацией о деятельности органов местного самоуправления </a:t>
                      </a:r>
                      <a:r>
                        <a:rPr lang="ru-RU" sz="1000" kern="50" dirty="0" err="1">
                          <a:effectLst/>
                        </a:rPr>
                        <a:t>Южского</a:t>
                      </a:r>
                      <a:r>
                        <a:rPr lang="ru-RU" sz="1000" kern="50" dirty="0">
                          <a:effectLst/>
                        </a:rPr>
                        <a:t> муниципального района</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80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85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95</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95</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95</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95</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r h="344182">
                <a:tc>
                  <a:txBody>
                    <a:bodyPr/>
                    <a:lstStyle/>
                    <a:p>
                      <a:pPr algn="ctr">
                        <a:lnSpc>
                          <a:spcPct val="107000"/>
                        </a:lnSpc>
                        <a:spcAft>
                          <a:spcPts val="0"/>
                        </a:spcAft>
                        <a:buFontTx/>
                        <a:buNone/>
                      </a:pPr>
                      <a:r>
                        <a:rPr lang="ru-RU" sz="10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13</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nSpc>
                          <a:spcPct val="107000"/>
                        </a:lnSpc>
                        <a:spcAft>
                          <a:spcPts val="0"/>
                        </a:spcAft>
                      </a:pPr>
                      <a:r>
                        <a:rPr lang="ru-RU" sz="1000" kern="50" dirty="0">
                          <a:effectLst/>
                        </a:rPr>
                        <a:t>Обновление парка персональных компьютеров в администрации </a:t>
                      </a:r>
                      <a:r>
                        <a:rPr lang="ru-RU" sz="1000" kern="50" dirty="0" err="1">
                          <a:effectLst/>
                        </a:rPr>
                        <a:t>Южского</a:t>
                      </a:r>
                      <a:r>
                        <a:rPr lang="ru-RU" sz="1000" kern="50" dirty="0">
                          <a:effectLst/>
                        </a:rPr>
                        <a:t> муниципального района</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шт.</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6</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2</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0</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a:effectLst/>
                        </a:rPr>
                        <a:t>3</a:t>
                      </a:r>
                      <a:endParaRPr lang="ru-RU" sz="1000" kern="5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3</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c>
                  <a:txBody>
                    <a:bodyPr/>
                    <a:lstStyle/>
                    <a:p>
                      <a:pPr algn="ctr">
                        <a:lnSpc>
                          <a:spcPct val="107000"/>
                        </a:lnSpc>
                        <a:spcAft>
                          <a:spcPts val="0"/>
                        </a:spcAft>
                      </a:pPr>
                      <a:r>
                        <a:rPr lang="ru-RU" sz="1000" kern="50" dirty="0">
                          <a:effectLst/>
                        </a:rPr>
                        <a:t>3</a:t>
                      </a:r>
                      <a:endParaRPr lang="ru-RU" sz="10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55463" marR="55463" marT="0" marB="0"/>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Core_quad\почта\фото кдн\KDN.jpg"/>
          <p:cNvPicPr>
            <a:picLocks noChangeAspect="1" noChangeArrowheads="1"/>
          </p:cNvPicPr>
          <p:nvPr/>
        </p:nvPicPr>
        <p:blipFill>
          <a:blip r:embed="rId2" cstate="print"/>
          <a:srcRect/>
          <a:stretch>
            <a:fillRect/>
          </a:stretch>
        </p:blipFill>
        <p:spPr bwMode="auto">
          <a:xfrm>
            <a:off x="0" y="4857760"/>
            <a:ext cx="3214678" cy="2000240"/>
          </a:xfrm>
          <a:prstGeom prst="rect">
            <a:avLst/>
          </a:prstGeom>
          <a:noFill/>
          <a:effectLst>
            <a:glow rad="228600">
              <a:schemeClr val="accent6">
                <a:satMod val="175000"/>
                <a:alpha val="40000"/>
              </a:schemeClr>
            </a:glow>
          </a:effectLst>
        </p:spPr>
      </p:pic>
      <p:sp>
        <p:nvSpPr>
          <p:cNvPr id="2" name="Заголовок 1"/>
          <p:cNvSpPr>
            <a:spLocks noGrp="1"/>
          </p:cNvSpPr>
          <p:nvPr>
            <p:ph type="title"/>
          </p:nvPr>
        </p:nvSpPr>
        <p:spPr>
          <a:xfrm>
            <a:off x="0" y="0"/>
            <a:ext cx="9144000" cy="1143000"/>
          </a:xfrm>
          <a:effectLst>
            <a:glow rad="228600">
              <a:schemeClr val="accent5">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ru-RU" sz="2400" dirty="0" smtClean="0">
                <a:latin typeface="Times New Roman" pitchFamily="18" charset="0"/>
                <a:cs typeface="Times New Roman" pitchFamily="18" charset="0"/>
              </a:rPr>
              <a:t>Муниципальная программа Южского муниципального района «Профилактика правонарушений в Южском муниципальном районе»</a:t>
            </a:r>
            <a:endParaRPr lang="ru-RU" sz="2400" dirty="0">
              <a:latin typeface="Times New Roman" pitchFamily="18" charset="0"/>
              <a:cs typeface="Times New Roman" pitchFamily="18" charset="0"/>
            </a:endParaRPr>
          </a:p>
        </p:txBody>
      </p:sp>
      <p:pic>
        <p:nvPicPr>
          <p:cNvPr id="4" name="Рисунок 5" descr="J:\DCIM\100SSCAM\SDC18834.JPG"/>
          <p:cNvPicPr>
            <a:picLocks noGrp="1" noChangeArrowheads="1"/>
          </p:cNvPicPr>
          <p:nvPr>
            <p:ph idx="1"/>
          </p:nvPr>
        </p:nvPicPr>
        <p:blipFill>
          <a:blip r:embed="rId3" cstate="print"/>
          <a:srcRect/>
          <a:stretch>
            <a:fillRect/>
          </a:stretch>
        </p:blipFill>
        <p:spPr bwMode="auto">
          <a:xfrm>
            <a:off x="0" y="1285860"/>
            <a:ext cx="3143272" cy="1936191"/>
          </a:xfrm>
          <a:prstGeom prst="rect">
            <a:avLst/>
          </a:prstGeom>
          <a:noFill/>
          <a:ln w="9525">
            <a:noFill/>
            <a:miter lim="800000"/>
            <a:headEnd/>
            <a:tailEnd/>
          </a:ln>
          <a:effectLst>
            <a:glow rad="63500">
              <a:schemeClr val="accent1">
                <a:satMod val="175000"/>
                <a:alpha val="40000"/>
              </a:schemeClr>
            </a:glow>
            <a:softEdge rad="31750"/>
          </a:effectLst>
        </p:spPr>
      </p:pic>
      <p:sp>
        <p:nvSpPr>
          <p:cNvPr id="5" name="TextBox 4"/>
          <p:cNvSpPr txBox="1"/>
          <p:nvPr/>
        </p:nvSpPr>
        <p:spPr>
          <a:xfrm>
            <a:off x="3214678" y="1196752"/>
            <a:ext cx="5786478" cy="646331"/>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Всего расходы по программе на 2017 год 0,1 млн.руб., на 2018 год 0,1 млн. руб., на 2019 год 0,1 млн. руб.</a:t>
            </a:r>
            <a:endParaRPr lang="ru-RU" b="1" dirty="0">
              <a:latin typeface="Times New Roman" pitchFamily="18" charset="0"/>
              <a:cs typeface="Times New Roman" pitchFamily="18" charset="0"/>
            </a:endParaRPr>
          </a:p>
        </p:txBody>
      </p:sp>
      <p:sp>
        <p:nvSpPr>
          <p:cNvPr id="6" name="TextBox 5"/>
          <p:cNvSpPr txBox="1"/>
          <p:nvPr/>
        </p:nvSpPr>
        <p:spPr>
          <a:xfrm>
            <a:off x="3214678" y="1928802"/>
            <a:ext cx="5786478" cy="369332"/>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dirty="0" smtClean="0">
                <a:latin typeface="Times New Roman" pitchFamily="18" charset="0"/>
                <a:cs typeface="Times New Roman" pitchFamily="18" charset="0"/>
              </a:rPr>
              <a:t>Цель программы</a:t>
            </a:r>
            <a:endParaRPr lang="ru-RU" b="1" dirty="0">
              <a:latin typeface="Times New Roman" pitchFamily="18" charset="0"/>
              <a:cs typeface="Times New Roman" pitchFamily="18" charset="0"/>
            </a:endParaRPr>
          </a:p>
        </p:txBody>
      </p:sp>
      <p:sp>
        <p:nvSpPr>
          <p:cNvPr id="7" name="TextBox 6"/>
          <p:cNvSpPr txBox="1"/>
          <p:nvPr/>
        </p:nvSpPr>
        <p:spPr>
          <a:xfrm>
            <a:off x="3214678" y="2500306"/>
            <a:ext cx="5786478" cy="646331"/>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ru-RU" dirty="0" smtClean="0">
                <a:latin typeface="Times New Roman" pitchFamily="18" charset="0"/>
                <a:cs typeface="Times New Roman" pitchFamily="18" charset="0"/>
              </a:rPr>
              <a:t>Улучшение криминогенной ситуации в Южском муниципальном районе </a:t>
            </a:r>
            <a:endParaRPr lang="ru-RU" dirty="0">
              <a:latin typeface="Times New Roman" pitchFamily="18" charset="0"/>
              <a:cs typeface="Times New Roman" pitchFamily="18" charset="0"/>
            </a:endParaRPr>
          </a:p>
        </p:txBody>
      </p:sp>
      <p:sp>
        <p:nvSpPr>
          <p:cNvPr id="8" name="TextBox 7"/>
          <p:cNvSpPr txBox="1"/>
          <p:nvPr/>
        </p:nvSpPr>
        <p:spPr>
          <a:xfrm>
            <a:off x="3214678" y="3357563"/>
            <a:ext cx="5786478" cy="1323439"/>
          </a:xfrm>
          <a:prstGeom prst="rect">
            <a:avLst/>
          </a:prstGeom>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sz="1600" b="1" dirty="0" smtClean="0">
                <a:latin typeface="Times New Roman" pitchFamily="18" charset="0"/>
                <a:cs typeface="Times New Roman" pitchFamily="18" charset="0"/>
              </a:rPr>
              <a:t>Подпрограммы:</a:t>
            </a:r>
          </a:p>
          <a:p>
            <a:pPr algn="just"/>
            <a:r>
              <a:rPr lang="ru-RU" sz="1600" dirty="0" smtClean="0">
                <a:latin typeface="Times New Roman" pitchFamily="18" charset="0"/>
                <a:cs typeface="Times New Roman" pitchFamily="18" charset="0"/>
              </a:rPr>
              <a:t>1. Профилактика правонарушений и преступлений  в Южском муниципальном районе</a:t>
            </a:r>
          </a:p>
          <a:p>
            <a:pPr algn="just"/>
            <a:r>
              <a:rPr lang="ru-RU" sz="1600" dirty="0" smtClean="0">
                <a:latin typeface="Times New Roman" pitchFamily="18" charset="0"/>
                <a:cs typeface="Times New Roman" pitchFamily="18" charset="0"/>
              </a:rPr>
              <a:t>2.Профилактика безнадзорности и правонарушений несовершеннолетних</a:t>
            </a:r>
            <a:endParaRPr lang="ru-RU" sz="1600" dirty="0">
              <a:latin typeface="Times New Roman" pitchFamily="18" charset="0"/>
              <a:cs typeface="Times New Roman" pitchFamily="18" charset="0"/>
            </a:endParaRPr>
          </a:p>
        </p:txBody>
      </p:sp>
      <p:sp>
        <p:nvSpPr>
          <p:cNvPr id="9" name="TextBox 8"/>
          <p:cNvSpPr txBox="1"/>
          <p:nvPr/>
        </p:nvSpPr>
        <p:spPr>
          <a:xfrm>
            <a:off x="3214678" y="4734340"/>
            <a:ext cx="5929322" cy="1938992"/>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200" b="1" dirty="0" smtClean="0">
                <a:latin typeface="Times New Roman" pitchFamily="18" charset="0"/>
                <a:cs typeface="Times New Roman" pitchFamily="18" charset="0"/>
              </a:rPr>
              <a:t>Ожидаемый результат</a:t>
            </a:r>
          </a:p>
          <a:p>
            <a:pPr>
              <a:buFontTx/>
              <a:buChar char="-"/>
            </a:pPr>
            <a:r>
              <a:rPr lang="ru-RU" sz="1200" dirty="0" smtClean="0">
                <a:latin typeface="Times New Roman" pitchFamily="18" charset="0"/>
                <a:cs typeface="Times New Roman" pitchFamily="18" charset="0"/>
              </a:rPr>
              <a:t>повысить эффективность системы  профилактики правонарушений и преступлений;  </a:t>
            </a:r>
          </a:p>
          <a:p>
            <a:pPr>
              <a:buFontTx/>
              <a:buChar char="-"/>
            </a:pPr>
            <a:r>
              <a:rPr lang="ru-RU" sz="1200" dirty="0" smtClean="0">
                <a:latin typeface="Times New Roman" pitchFamily="18" charset="0"/>
                <a:cs typeface="Times New Roman" pitchFamily="18" charset="0"/>
              </a:rPr>
              <a:t>привлечь к организации деятельности по предупреждению правонарушений и преступлений предприятия, учреждения, организации всех форм собственности, а также общественные организации;</a:t>
            </a:r>
          </a:p>
          <a:p>
            <a:pPr>
              <a:buFontTx/>
              <a:buChar char="-"/>
            </a:pPr>
            <a:r>
              <a:rPr lang="ru-RU" sz="1200" dirty="0" smtClean="0">
                <a:latin typeface="Times New Roman" pitchFamily="18" charset="0"/>
                <a:cs typeface="Times New Roman" pitchFamily="18" charset="0"/>
              </a:rPr>
              <a:t> улучшить криминогенную ситуацию в подростковой среде;</a:t>
            </a:r>
          </a:p>
          <a:p>
            <a:r>
              <a:rPr lang="ru-RU" sz="1200" dirty="0" smtClean="0">
                <a:latin typeface="Times New Roman" pitchFamily="18" charset="0"/>
                <a:cs typeface="Times New Roman" pitchFamily="18" charset="0"/>
              </a:rPr>
              <a:t>- обеспечить защиту прав и законных интересов детей и подростков;</a:t>
            </a:r>
          </a:p>
          <a:p>
            <a:r>
              <a:rPr lang="ru-RU" sz="1200" dirty="0" smtClean="0">
                <a:latin typeface="Times New Roman" pitchFamily="18" charset="0"/>
                <a:cs typeface="Times New Roman" pitchFamily="18" charset="0"/>
              </a:rPr>
              <a:t>- повысить эффективность социально-реабилитационной работы с </a:t>
            </a:r>
            <a:r>
              <a:rPr lang="ru-RU" sz="1200" dirty="0" err="1" smtClean="0">
                <a:latin typeface="Times New Roman" pitchFamily="18" charset="0"/>
                <a:cs typeface="Times New Roman" pitchFamily="18" charset="0"/>
              </a:rPr>
              <a:t>дезадаптированными</a:t>
            </a:r>
            <a:r>
              <a:rPr lang="ru-RU" sz="1200" dirty="0" smtClean="0">
                <a:latin typeface="Times New Roman" pitchFamily="18" charset="0"/>
                <a:cs typeface="Times New Roman" pitchFamily="18" charset="0"/>
              </a:rPr>
              <a:t> детьми и подростками, совершившими противоправные действия; и другие.</a:t>
            </a:r>
            <a:endParaRPr lang="ru-RU" dirty="0"/>
          </a:p>
        </p:txBody>
      </p:sp>
      <p:pic>
        <p:nvPicPr>
          <p:cNvPr id="52227" name="Picture 3" descr="\\Core_quad\почта\фото кдн\11.jpg"/>
          <p:cNvPicPr>
            <a:picLocks noChangeAspect="1" noChangeArrowheads="1"/>
          </p:cNvPicPr>
          <p:nvPr/>
        </p:nvPicPr>
        <p:blipFill>
          <a:blip r:embed="rId4" cstate="print"/>
          <a:srcRect/>
          <a:stretch>
            <a:fillRect/>
          </a:stretch>
        </p:blipFill>
        <p:spPr bwMode="auto">
          <a:xfrm>
            <a:off x="0" y="3284984"/>
            <a:ext cx="3000364" cy="1478280"/>
          </a:xfrm>
          <a:prstGeom prst="rect">
            <a:avLst/>
          </a:prstGeom>
          <a:noFill/>
          <a:effectLst>
            <a:glow rad="139700">
              <a:schemeClr val="accent2">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24744"/>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ru-RU" sz="3600" b="1" dirty="0" smtClean="0">
                <a:latin typeface="Times New Roman" pitchFamily="18" charset="0"/>
                <a:cs typeface="Times New Roman" pitchFamily="18" charset="0"/>
              </a:rPr>
              <a:t>ЧТО ТАКОЕ «БЮДЖЕТ ДЛЯ ГРАЖДАН»? </a:t>
            </a:r>
            <a:endParaRPr lang="ru-RU" sz="3600" b="1" dirty="0">
              <a:latin typeface="Times New Roman" pitchFamily="18" charset="0"/>
              <a:cs typeface="Times New Roman" pitchFamily="18" charset="0"/>
            </a:endParaRPr>
          </a:p>
        </p:txBody>
      </p:sp>
      <p:sp>
        <p:nvSpPr>
          <p:cNvPr id="3" name="Прямоугольник 2"/>
          <p:cNvSpPr/>
          <p:nvPr/>
        </p:nvSpPr>
        <p:spPr>
          <a:xfrm>
            <a:off x="0" y="1196752"/>
            <a:ext cx="9144000"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r>
              <a:rPr lang="ru-RU" dirty="0" smtClean="0">
                <a:latin typeface="Times New Roman" pitchFamily="18" charset="0"/>
                <a:cs typeface="Times New Roman" pitchFamily="18" charset="0"/>
              </a:rPr>
              <a:t>«Бюджет для граждан» – аналитический документ, разрабатываемый в целях предоставления гражданам актуальной информации о бюджете Южского муниципального района в формате, доступном для широкого круга пользователей. В представленной информации отражены положения бюджета Южского муниципального района  на предстоящий  2017 год и на плановый период 2018 и 2019 годов. </a:t>
            </a:r>
            <a:endParaRPr lang="ru-RU"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107504" y="2924944"/>
            <a:ext cx="2952328" cy="1861378"/>
          </a:xfrm>
          <a:prstGeom prst="rect">
            <a:avLst/>
          </a:prstGeom>
          <a:noFill/>
          <a:ln w="9525">
            <a:noFill/>
            <a:miter lim="800000"/>
            <a:headEnd/>
            <a:tailEnd/>
          </a:ln>
          <a:effectLst>
            <a:glow rad="228600">
              <a:schemeClr val="accent2">
                <a:satMod val="175000"/>
                <a:alpha val="40000"/>
              </a:schemeClr>
            </a:glow>
          </a:effectLst>
        </p:spPr>
      </p:pic>
      <p:pic>
        <p:nvPicPr>
          <p:cNvPr id="2051" name="Picture 3"/>
          <p:cNvPicPr>
            <a:picLocks noChangeAspect="1" noChangeArrowheads="1"/>
          </p:cNvPicPr>
          <p:nvPr/>
        </p:nvPicPr>
        <p:blipFill>
          <a:blip r:embed="rId3" cstate="print"/>
          <a:srcRect/>
          <a:stretch>
            <a:fillRect/>
          </a:stretch>
        </p:blipFill>
        <p:spPr bwMode="auto">
          <a:xfrm>
            <a:off x="3203848" y="2852936"/>
            <a:ext cx="2286016" cy="1944216"/>
          </a:xfrm>
          <a:prstGeom prst="rect">
            <a:avLst/>
          </a:prstGeom>
          <a:ln>
            <a:headEnd/>
            <a:tailEnd/>
          </a:ln>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pic>
      <p:pic>
        <p:nvPicPr>
          <p:cNvPr id="2052" name="Picture 4"/>
          <p:cNvPicPr>
            <a:picLocks noChangeAspect="1" noChangeArrowheads="1"/>
          </p:cNvPicPr>
          <p:nvPr/>
        </p:nvPicPr>
        <p:blipFill>
          <a:blip r:embed="rId4" cstate="print"/>
          <a:srcRect/>
          <a:stretch>
            <a:fillRect/>
          </a:stretch>
        </p:blipFill>
        <p:spPr bwMode="auto">
          <a:xfrm>
            <a:off x="5643570" y="2924944"/>
            <a:ext cx="3500430" cy="1932817"/>
          </a:xfrm>
          <a:prstGeom prst="rect">
            <a:avLst/>
          </a:prstGeom>
          <a:noFill/>
          <a:ln w="9525">
            <a:noFill/>
            <a:miter lim="800000"/>
            <a:headEnd/>
            <a:tailEnd/>
          </a:ln>
          <a:effectLst>
            <a:glow rad="228600">
              <a:schemeClr val="accent4">
                <a:satMod val="175000"/>
                <a:alpha val="40000"/>
              </a:schemeClr>
            </a:glow>
          </a:effectLst>
        </p:spPr>
      </p:pic>
      <p:sp>
        <p:nvSpPr>
          <p:cNvPr id="7" name="Прямоугольник 6"/>
          <p:cNvSpPr/>
          <p:nvPr/>
        </p:nvSpPr>
        <p:spPr>
          <a:xfrm>
            <a:off x="0" y="4929198"/>
            <a:ext cx="9144000" cy="19082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ru-RU" dirty="0" smtClean="0"/>
          </a:p>
          <a:p>
            <a:pPr indent="457200" algn="just"/>
            <a:r>
              <a:rPr lang="ru-RU" sz="2000" dirty="0" smtClean="0">
                <a:latin typeface="Times New Roman" pitchFamily="18" charset="0"/>
                <a:cs typeface="Times New Roman" pitchFamily="18" charset="0"/>
              </a:rPr>
              <a:t>«Бюджет для граждан» нацелен на получение обратной связи от граждан, которым интересны современные проблемы муниципальных финансов в Южском муниципальном районе. </a:t>
            </a:r>
          </a:p>
          <a:p>
            <a:pPr indent="457200" algn="just"/>
            <a:endParaRPr lang="ru-RU" sz="2000" dirty="0" smtClean="0">
              <a:latin typeface="Times New Roman" pitchFamily="18" charset="0"/>
              <a:cs typeface="Times New Roman" pitchFamily="18" charset="0"/>
            </a:endParaRPr>
          </a:p>
          <a:p>
            <a:pPr indent="457200" algn="just"/>
            <a:endParaRPr lang="ru-RU" sz="20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style>
          <a:lnRef idx="1">
            <a:schemeClr val="accent6"/>
          </a:lnRef>
          <a:fillRef idx="2">
            <a:schemeClr val="accent6"/>
          </a:fillRef>
          <a:effectRef idx="1">
            <a:schemeClr val="accent6"/>
          </a:effectRef>
          <a:fontRef idx="minor">
            <a:schemeClr val="dk1"/>
          </a:fontRef>
        </p:style>
        <p:txBody>
          <a:bodyPr>
            <a:normAutofit/>
          </a:bodyPr>
          <a:lstStyle/>
          <a:p>
            <a:r>
              <a:rPr lang="ru-RU" sz="2400" b="1" dirty="0" smtClean="0">
                <a:latin typeface="Times New Roman" pitchFamily="18" charset="0"/>
                <a:cs typeface="Times New Roman" pitchFamily="18" charset="0"/>
              </a:rPr>
              <a:t>Целевые индикаторы (показатели) реализации Программы</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494728793"/>
              </p:ext>
            </p:extLst>
          </p:nvPr>
        </p:nvGraphicFramePr>
        <p:xfrm>
          <a:off x="0" y="764704"/>
          <a:ext cx="9144000" cy="6093297"/>
        </p:xfrm>
        <a:graphic>
          <a:graphicData uri="http://schemas.openxmlformats.org/drawingml/2006/table">
            <a:tbl>
              <a:tblPr firstCol="1" bandRow="1" bandCol="1">
                <a:tableStyleId>{912C8C85-51F0-491E-9774-3900AFEF0FD7}</a:tableStyleId>
              </a:tblPr>
              <a:tblGrid>
                <a:gridCol w="363084"/>
                <a:gridCol w="4368362"/>
                <a:gridCol w="680784"/>
                <a:gridCol w="592401"/>
                <a:gridCol w="680784"/>
                <a:gridCol w="680784"/>
                <a:gridCol w="592401"/>
                <a:gridCol w="592401"/>
                <a:gridCol w="592999"/>
              </a:tblGrid>
              <a:tr h="727907">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п/п</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Наименование</a:t>
                      </a:r>
                    </a:p>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целевого индикатора (показателя)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Ед.</a:t>
                      </a:r>
                    </a:p>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изм.</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gridSpan="6">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Значения целевых</a:t>
                      </a:r>
                    </a:p>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 индикаторов (показателей)</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9710">
                <a:tc>
                  <a:txBody>
                    <a:bodyPr/>
                    <a:lstStyle/>
                    <a:p>
                      <a:pPr algn="ctr">
                        <a:lnSpc>
                          <a:spcPct val="107000"/>
                        </a:lnSpc>
                        <a:spcAft>
                          <a:spcPts val="0"/>
                        </a:spcAft>
                      </a:pPr>
                      <a:r>
                        <a:rPr lang="ru-RU" sz="1400" b="0" kern="100" dirty="0">
                          <a:effectLst/>
                          <a:latin typeface="Times New Roman" panose="02020603050405020304" pitchFamily="18" charset="0"/>
                          <a:cs typeface="Times New Roman" panose="02020603050405020304" pitchFamily="18" charset="0"/>
                        </a:rPr>
                        <a:t> </a:t>
                      </a:r>
                      <a:endParaRPr lang="ru-RU" sz="14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kern="100">
                          <a:effectLst/>
                          <a:latin typeface="Times New Roman" panose="02020603050405020304" pitchFamily="18" charset="0"/>
                          <a:cs typeface="Times New Roman" panose="02020603050405020304" pitchFamily="18" charset="0"/>
                        </a:rPr>
                        <a:t> </a:t>
                      </a:r>
                      <a:endParaRPr lang="ru-RU"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kern="100">
                          <a:effectLst/>
                          <a:latin typeface="Times New Roman" panose="02020603050405020304" pitchFamily="18" charset="0"/>
                          <a:cs typeface="Times New Roman" panose="02020603050405020304" pitchFamily="18" charset="0"/>
                        </a:rPr>
                        <a:t> </a:t>
                      </a:r>
                      <a:endParaRPr lang="ru-RU"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2014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2015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2016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2017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2018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2019 г.</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r h="683240">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Доля роста раскрываемых преступлений</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tabLst>
                          <a:tab pos="437515" algn="l"/>
                        </a:tabLst>
                      </a:pPr>
                      <a:r>
                        <a:rPr lang="ru-RU" sz="1400">
                          <a:effectLst/>
                          <a:latin typeface="Times New Roman" panose="02020603050405020304" pitchFamily="18" charset="0"/>
                          <a:cs typeface="Times New Roman" panose="02020603050405020304" pitchFamily="18" charset="0"/>
                        </a:rPr>
                        <a:t>0,2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tabLst>
                          <a:tab pos="437515" algn="l"/>
                        </a:tabLst>
                      </a:pPr>
                      <a:r>
                        <a:rPr lang="ru-RU" sz="1400">
                          <a:effectLst/>
                          <a:latin typeface="Times New Roman" panose="02020603050405020304" pitchFamily="18" charset="0"/>
                          <a:cs typeface="Times New Roman" panose="02020603050405020304" pitchFamily="18" charset="0"/>
                        </a:rPr>
                        <a:t>0,2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tabLst>
                          <a:tab pos="437515" algn="l"/>
                        </a:tabLst>
                      </a:pPr>
                      <a:r>
                        <a:rPr lang="ru-RU" sz="1400">
                          <a:effectLst/>
                          <a:latin typeface="Times New Roman" panose="02020603050405020304" pitchFamily="18" charset="0"/>
                          <a:cs typeface="Times New Roman" panose="02020603050405020304" pitchFamily="18" charset="0"/>
                        </a:rPr>
                        <a:t>1,8</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r h="1206400">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2.</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Снижение доли правонарушений, совершаемых на улицах и в других общественных местах</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0,17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0,19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0,2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r h="1206400">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3.</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Доля преступлений, совершенных несовершеннолетними</a:t>
                      </a:r>
                    </a:p>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7,9</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5,4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3,4</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7,8</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7,7</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7,6</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r h="683240">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4.</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nSpc>
                          <a:spcPct val="107000"/>
                        </a:lnSpc>
                        <a:spcAft>
                          <a:spcPts val="0"/>
                        </a:spcAft>
                      </a:pPr>
                      <a:r>
                        <a:rPr lang="ru-RU" sz="1400">
                          <a:effectLst/>
                          <a:latin typeface="Times New Roman" panose="02020603050405020304" pitchFamily="18" charset="0"/>
                          <a:cs typeface="Times New Roman" panose="02020603050405020304" pitchFamily="18" charset="0"/>
                        </a:rPr>
                        <a:t>Снижение доли выявленных безнадзорных детей</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38</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29</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27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27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27</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r h="1206400">
                <a:tc>
                  <a:txBody>
                    <a:bodyPr/>
                    <a:lstStyle/>
                    <a:p>
                      <a:pPr algn="ctr">
                        <a:lnSpc>
                          <a:spcPct val="107000"/>
                        </a:lnSpc>
                        <a:spcAft>
                          <a:spcPts val="0"/>
                        </a:spcAft>
                      </a:pPr>
                      <a:r>
                        <a:rPr lang="ru-RU" sz="1400" b="0" dirty="0">
                          <a:effectLst/>
                          <a:latin typeface="Times New Roman" panose="02020603050405020304" pitchFamily="18" charset="0"/>
                          <a:cs typeface="Times New Roman" panose="02020603050405020304" pitchFamily="18" charset="0"/>
                        </a:rPr>
                        <a:t>5.</a:t>
                      </a:r>
                      <a:endPar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nSpc>
                          <a:spcPct val="107000"/>
                        </a:lnSpc>
                        <a:spcAft>
                          <a:spcPts val="0"/>
                        </a:spcAft>
                      </a:pPr>
                      <a:r>
                        <a:rPr lang="ru-RU" sz="1400">
                          <a:effectLst/>
                          <a:latin typeface="Times New Roman" panose="02020603050405020304" pitchFamily="18" charset="0"/>
                          <a:cs typeface="Times New Roman" panose="02020603050405020304" pitchFamily="18" charset="0"/>
                        </a:rPr>
                        <a:t>Доля сокращения количества семей, находящихся в социально-опасном положении.</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47,6</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47</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47</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47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47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84" marR="29584" marT="29584" marB="29584"/>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a:effectLst>
            <a:glow rad="228600">
              <a:schemeClr val="accent2">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normAutofit/>
          </a:bodyPr>
          <a:lstStyle/>
          <a:p>
            <a:r>
              <a:rPr lang="ru-RU" sz="2800" b="1" dirty="0" err="1" smtClean="0">
                <a:latin typeface="Times New Roman" pitchFamily="18" charset="0"/>
                <a:cs typeface="Times New Roman" pitchFamily="18" charset="0"/>
              </a:rPr>
              <a:t>Непрограммные</a:t>
            </a:r>
            <a:r>
              <a:rPr lang="ru-RU" sz="2800" b="1" dirty="0" smtClean="0">
                <a:latin typeface="Times New Roman" pitchFamily="18" charset="0"/>
                <a:cs typeface="Times New Roman" pitchFamily="18" charset="0"/>
              </a:rPr>
              <a:t> расходы бюджета </a:t>
            </a:r>
            <a:r>
              <a:rPr lang="ru-RU" sz="2800" b="1" dirty="0" err="1" smtClean="0">
                <a:latin typeface="Times New Roman" pitchFamily="18" charset="0"/>
                <a:cs typeface="Times New Roman" pitchFamily="18" charset="0"/>
              </a:rPr>
              <a:t>Южского</a:t>
            </a:r>
            <a:r>
              <a:rPr lang="ru-RU" sz="2800" b="1" dirty="0" smtClean="0">
                <a:latin typeface="Times New Roman" pitchFamily="18" charset="0"/>
                <a:cs typeface="Times New Roman" pitchFamily="18" charset="0"/>
              </a:rPr>
              <a:t> муниципального района</a:t>
            </a:r>
            <a:endParaRPr lang="ru-RU" sz="2800" b="1" dirty="0">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1069224895"/>
              </p:ext>
            </p:extLst>
          </p:nvPr>
        </p:nvGraphicFramePr>
        <p:xfrm>
          <a:off x="0" y="1196753"/>
          <a:ext cx="9144000" cy="5661246"/>
        </p:xfrm>
        <a:graphic>
          <a:graphicData uri="http://schemas.openxmlformats.org/drawingml/2006/table">
            <a:tbl>
              <a:tblPr firstRow="1" bandRow="1">
                <a:tableStyleId>{7DF18680-E054-41AD-8BC1-D1AEF772440D}</a:tableStyleId>
              </a:tblPr>
              <a:tblGrid>
                <a:gridCol w="4011938"/>
                <a:gridCol w="1760196"/>
                <a:gridCol w="1680186"/>
                <a:gridCol w="1691680"/>
              </a:tblGrid>
              <a:tr h="920409">
                <a:tc>
                  <a:txBody>
                    <a:bodyPr/>
                    <a:lstStyle/>
                    <a:p>
                      <a:pPr algn="ctr"/>
                      <a:r>
                        <a:rPr lang="ru-RU" dirty="0" smtClean="0">
                          <a:solidFill>
                            <a:srgbClr val="002060"/>
                          </a:solidFill>
                          <a:latin typeface="Times New Roman" pitchFamily="18" charset="0"/>
                          <a:cs typeface="Times New Roman" pitchFamily="18" charset="0"/>
                        </a:rPr>
                        <a:t>Наименование мероприятия</a:t>
                      </a:r>
                      <a:endParaRPr lang="ru-RU" dirty="0">
                        <a:solidFill>
                          <a:srgbClr val="002060"/>
                        </a:solidFill>
                        <a:latin typeface="Times New Roman" pitchFamily="18" charset="0"/>
                        <a:cs typeface="Times New Roman" pitchFamily="18" charset="0"/>
                      </a:endParaRPr>
                    </a:p>
                  </a:txBody>
                  <a:tcPr/>
                </a:tc>
                <a:tc>
                  <a:txBody>
                    <a:bodyPr/>
                    <a:lstStyle/>
                    <a:p>
                      <a:pPr algn="ctr"/>
                      <a:r>
                        <a:rPr lang="ru-RU" dirty="0" smtClean="0">
                          <a:solidFill>
                            <a:srgbClr val="002060"/>
                          </a:solidFill>
                          <a:latin typeface="Times New Roman" pitchFamily="18" charset="0"/>
                          <a:cs typeface="Times New Roman" pitchFamily="18" charset="0"/>
                        </a:rPr>
                        <a:t>2017 год</a:t>
                      </a:r>
                    </a:p>
                    <a:p>
                      <a:pPr algn="ctr"/>
                      <a:r>
                        <a:rPr lang="ru-RU" dirty="0" smtClean="0">
                          <a:solidFill>
                            <a:srgbClr val="002060"/>
                          </a:solidFill>
                          <a:latin typeface="Times New Roman" pitchFamily="18" charset="0"/>
                          <a:cs typeface="Times New Roman" pitchFamily="18" charset="0"/>
                        </a:rPr>
                        <a:t>(млн. руб.)</a:t>
                      </a:r>
                      <a:endParaRPr lang="ru-RU" dirty="0">
                        <a:solidFill>
                          <a:srgbClr val="002060"/>
                        </a:solidFill>
                        <a:latin typeface="Times New Roman" pitchFamily="18" charset="0"/>
                        <a:cs typeface="Times New Roman" pitchFamily="18" charset="0"/>
                      </a:endParaRPr>
                    </a:p>
                  </a:txBody>
                  <a:tcPr/>
                </a:tc>
                <a:tc>
                  <a:txBody>
                    <a:bodyPr/>
                    <a:lstStyle/>
                    <a:p>
                      <a:pPr algn="ctr"/>
                      <a:r>
                        <a:rPr lang="ru-RU" dirty="0" smtClean="0">
                          <a:solidFill>
                            <a:srgbClr val="002060"/>
                          </a:solidFill>
                          <a:latin typeface="Times New Roman" pitchFamily="18" charset="0"/>
                          <a:cs typeface="Times New Roman" pitchFamily="18" charset="0"/>
                        </a:rPr>
                        <a:t>2018 год</a:t>
                      </a:r>
                    </a:p>
                    <a:p>
                      <a:pPr algn="ctr"/>
                      <a:r>
                        <a:rPr lang="ru-RU" dirty="0" smtClean="0">
                          <a:solidFill>
                            <a:srgbClr val="002060"/>
                          </a:solidFill>
                          <a:latin typeface="Times New Roman" pitchFamily="18" charset="0"/>
                          <a:cs typeface="Times New Roman" pitchFamily="18" charset="0"/>
                        </a:rPr>
                        <a:t>(млн. руб.)</a:t>
                      </a:r>
                      <a:endParaRPr lang="ru-RU" dirty="0">
                        <a:solidFill>
                          <a:srgbClr val="002060"/>
                        </a:solidFill>
                        <a:latin typeface="Times New Roman" pitchFamily="18" charset="0"/>
                        <a:cs typeface="Times New Roman" pitchFamily="18" charset="0"/>
                      </a:endParaRPr>
                    </a:p>
                  </a:txBody>
                  <a:tcPr/>
                </a:tc>
                <a:tc>
                  <a:txBody>
                    <a:bodyPr/>
                    <a:lstStyle/>
                    <a:p>
                      <a:pPr algn="ctr"/>
                      <a:r>
                        <a:rPr lang="ru-RU" dirty="0" smtClean="0">
                          <a:solidFill>
                            <a:srgbClr val="002060"/>
                          </a:solidFill>
                          <a:latin typeface="Times New Roman" pitchFamily="18" charset="0"/>
                          <a:cs typeface="Times New Roman" pitchFamily="18" charset="0"/>
                        </a:rPr>
                        <a:t>2019 год</a:t>
                      </a:r>
                    </a:p>
                    <a:p>
                      <a:pPr algn="ctr"/>
                      <a:r>
                        <a:rPr lang="ru-RU" dirty="0" smtClean="0">
                          <a:solidFill>
                            <a:srgbClr val="002060"/>
                          </a:solidFill>
                          <a:latin typeface="Times New Roman" pitchFamily="18" charset="0"/>
                          <a:cs typeface="Times New Roman" pitchFamily="18" charset="0"/>
                        </a:rPr>
                        <a:t>(млн. руб.)</a:t>
                      </a:r>
                    </a:p>
                    <a:p>
                      <a:pPr algn="ctr"/>
                      <a:endParaRPr lang="ru-RU" dirty="0">
                        <a:solidFill>
                          <a:srgbClr val="002060"/>
                        </a:solidFill>
                        <a:latin typeface="Times New Roman" pitchFamily="18" charset="0"/>
                        <a:cs typeface="Times New Roman" pitchFamily="18" charset="0"/>
                      </a:endParaRPr>
                    </a:p>
                  </a:txBody>
                  <a:tcPr/>
                </a:tc>
              </a:tr>
              <a:tr h="2103792">
                <a:tc>
                  <a:txBody>
                    <a:bodyPr/>
                    <a:lstStyle/>
                    <a:p>
                      <a:pPr algn="just"/>
                      <a:r>
                        <a:rPr lang="ru-RU" dirty="0" err="1" smtClean="0">
                          <a:latin typeface="Times New Roman" pitchFamily="18" charset="0"/>
                          <a:cs typeface="Times New Roman" pitchFamily="18" charset="0"/>
                        </a:rPr>
                        <a:t>Непрограммные</a:t>
                      </a:r>
                      <a:r>
                        <a:rPr lang="ru-RU" dirty="0" smtClean="0">
                          <a:latin typeface="Times New Roman" pitchFamily="18" charset="0"/>
                          <a:cs typeface="Times New Roman" pitchFamily="18" charset="0"/>
                        </a:rPr>
                        <a:t> направления</a:t>
                      </a:r>
                      <a:r>
                        <a:rPr lang="ru-RU" baseline="0" dirty="0" smtClean="0">
                          <a:latin typeface="Times New Roman" pitchFamily="18" charset="0"/>
                          <a:cs typeface="Times New Roman" pitchFamily="18" charset="0"/>
                        </a:rPr>
                        <a:t> деятельности органов местного самоуправления </a:t>
                      </a:r>
                      <a:r>
                        <a:rPr lang="ru-RU" baseline="0" dirty="0" err="1" smtClean="0">
                          <a:latin typeface="Times New Roman" pitchFamily="18" charset="0"/>
                          <a:cs typeface="Times New Roman" pitchFamily="18" charset="0"/>
                        </a:rPr>
                        <a:t>Южского</a:t>
                      </a:r>
                      <a:r>
                        <a:rPr lang="ru-RU" baseline="0" dirty="0" smtClean="0">
                          <a:latin typeface="Times New Roman" pitchFamily="18" charset="0"/>
                          <a:cs typeface="Times New Roman" pitchFamily="18" charset="0"/>
                        </a:rPr>
                        <a:t> муниципального района и иных органов местного самоуправления</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5,2</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5,2</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5,2</a:t>
                      </a:r>
                      <a:endParaRPr lang="ru-RU" dirty="0">
                        <a:latin typeface="Times New Roman" pitchFamily="18" charset="0"/>
                        <a:cs typeface="Times New Roman" pitchFamily="18" charset="0"/>
                      </a:endParaRPr>
                    </a:p>
                  </a:txBody>
                  <a:tcPr/>
                </a:tc>
              </a:tr>
              <a:tr h="2103792">
                <a:tc>
                  <a:txBody>
                    <a:bodyPr/>
                    <a:lstStyle/>
                    <a:p>
                      <a:pPr algn="just"/>
                      <a:r>
                        <a:rPr lang="ru-RU" dirty="0" err="1" smtClean="0">
                          <a:latin typeface="Times New Roman" pitchFamily="18" charset="0"/>
                          <a:cs typeface="Times New Roman" pitchFamily="18" charset="0"/>
                        </a:rPr>
                        <a:t>Непрограммные</a:t>
                      </a:r>
                      <a:r>
                        <a:rPr lang="ru-RU" dirty="0" smtClean="0">
                          <a:latin typeface="Times New Roman" pitchFamily="18" charset="0"/>
                          <a:cs typeface="Times New Roman" pitchFamily="18" charset="0"/>
                        </a:rPr>
                        <a:t> направления</a:t>
                      </a:r>
                      <a:r>
                        <a:rPr lang="ru-RU" baseline="0" dirty="0" smtClean="0">
                          <a:latin typeface="Times New Roman" pitchFamily="18" charset="0"/>
                          <a:cs typeface="Times New Roman" pitchFamily="18" charset="0"/>
                        </a:rPr>
                        <a:t> деятельности  исполнительно-распорядительных органов местного самоуправления </a:t>
                      </a:r>
                      <a:r>
                        <a:rPr lang="ru-RU" baseline="0" dirty="0" err="1" smtClean="0">
                          <a:latin typeface="Times New Roman" pitchFamily="18" charset="0"/>
                          <a:cs typeface="Times New Roman" pitchFamily="18" charset="0"/>
                        </a:rPr>
                        <a:t>Южского</a:t>
                      </a:r>
                      <a:r>
                        <a:rPr lang="ru-RU" baseline="0" dirty="0" smtClean="0">
                          <a:latin typeface="Times New Roman" pitchFamily="18" charset="0"/>
                          <a:cs typeface="Times New Roman" pitchFamily="18" charset="0"/>
                        </a:rPr>
                        <a:t> муниципального района </a:t>
                      </a:r>
                      <a:endParaRPr lang="ru-RU" dirty="0"/>
                    </a:p>
                  </a:txBody>
                  <a:tcPr/>
                </a:tc>
                <a:tc>
                  <a:txBody>
                    <a:bodyPr/>
                    <a:lstStyle/>
                    <a:p>
                      <a:pPr algn="ctr"/>
                      <a:r>
                        <a:rPr lang="ru-RU" dirty="0" smtClean="0">
                          <a:latin typeface="Times New Roman" panose="02020603050405020304" pitchFamily="18" charset="0"/>
                          <a:cs typeface="Times New Roman" panose="02020603050405020304" pitchFamily="18" charset="0"/>
                        </a:rPr>
                        <a:t>3,8</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t>0</a:t>
                      </a:r>
                      <a:endParaRPr lang="ru-RU" dirty="0"/>
                    </a:p>
                  </a:txBody>
                  <a:tcPr/>
                </a:tc>
                <a:tc>
                  <a:txBody>
                    <a:bodyPr/>
                    <a:lstStyle/>
                    <a:p>
                      <a:pPr algn="ctr"/>
                      <a:r>
                        <a:rPr lang="ru-RU" dirty="0" smtClean="0"/>
                        <a:t>0</a:t>
                      </a:r>
                      <a:endParaRPr lang="ru-RU" dirty="0"/>
                    </a:p>
                  </a:txBody>
                  <a:tcPr/>
                </a:tc>
              </a:tr>
              <a:tr h="533253">
                <a:tc>
                  <a:txBody>
                    <a:bodyPr/>
                    <a:lstStyle/>
                    <a:p>
                      <a:pPr algn="ctr"/>
                      <a:r>
                        <a:rPr lang="ru-RU" b="1" dirty="0" smtClean="0">
                          <a:latin typeface="Times New Roman" pitchFamily="18" charset="0"/>
                          <a:cs typeface="Times New Roman" pitchFamily="18" charset="0"/>
                        </a:rPr>
                        <a:t>ИТОГО:</a:t>
                      </a:r>
                      <a:endParaRPr lang="ru-RU" b="1" dirty="0">
                        <a:latin typeface="Times New Roman" pitchFamily="18" charset="0"/>
                        <a:cs typeface="Times New Roman" pitchFamily="18" charset="0"/>
                      </a:endParaRPr>
                    </a:p>
                  </a:txBody>
                  <a:tcPr/>
                </a:tc>
                <a:tc>
                  <a:txBody>
                    <a:bodyPr/>
                    <a:lstStyle/>
                    <a:p>
                      <a:pPr algn="ctr"/>
                      <a:r>
                        <a:rPr lang="ru-RU" b="1" dirty="0" smtClean="0">
                          <a:latin typeface="Times New Roman" pitchFamily="18" charset="0"/>
                          <a:cs typeface="Times New Roman" pitchFamily="18" charset="0"/>
                        </a:rPr>
                        <a:t>9,0</a:t>
                      </a:r>
                      <a:endParaRPr lang="ru-RU" b="1" dirty="0">
                        <a:latin typeface="Times New Roman" pitchFamily="18" charset="0"/>
                        <a:cs typeface="Times New Roman" pitchFamily="18" charset="0"/>
                      </a:endParaRPr>
                    </a:p>
                  </a:txBody>
                  <a:tcPr/>
                </a:tc>
                <a:tc>
                  <a:txBody>
                    <a:bodyPr/>
                    <a:lstStyle/>
                    <a:p>
                      <a:pPr algn="ctr"/>
                      <a:r>
                        <a:rPr lang="ru-RU" b="1" dirty="0" smtClean="0">
                          <a:latin typeface="Times New Roman" pitchFamily="18" charset="0"/>
                          <a:cs typeface="Times New Roman" pitchFamily="18" charset="0"/>
                        </a:rPr>
                        <a:t>5,2</a:t>
                      </a:r>
                      <a:endParaRPr lang="ru-RU" b="1" dirty="0">
                        <a:latin typeface="Times New Roman" pitchFamily="18" charset="0"/>
                        <a:cs typeface="Times New Roman" pitchFamily="18" charset="0"/>
                      </a:endParaRPr>
                    </a:p>
                  </a:txBody>
                  <a:tcPr/>
                </a:tc>
                <a:tc>
                  <a:txBody>
                    <a:bodyPr/>
                    <a:lstStyle/>
                    <a:p>
                      <a:pPr algn="ctr"/>
                      <a:r>
                        <a:rPr lang="ru-RU" b="1" dirty="0" smtClean="0">
                          <a:latin typeface="Times New Roman" pitchFamily="18" charset="0"/>
                          <a:cs typeface="Times New Roman" pitchFamily="18" charset="0"/>
                        </a:rPr>
                        <a:t>5,2</a:t>
                      </a:r>
                      <a:endParaRPr lang="ru-RU" b="1" dirty="0">
                        <a:latin typeface="Times New Roman" pitchFamily="18" charset="0"/>
                        <a:cs typeface="Times New Roman" pitchFamily="18" charset="0"/>
                      </a:endParaRPr>
                    </a:p>
                  </a:txBody>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499992" y="1484784"/>
            <a:ext cx="4464496" cy="2520279"/>
          </a:xfrm>
        </p:spPr>
        <p:style>
          <a:lnRef idx="1">
            <a:schemeClr val="accent4"/>
          </a:lnRef>
          <a:fillRef idx="2">
            <a:schemeClr val="accent4"/>
          </a:fillRef>
          <a:effectRef idx="1">
            <a:schemeClr val="accent4"/>
          </a:effectRef>
          <a:fontRef idx="minor">
            <a:schemeClr val="dk1"/>
          </a:fontRef>
        </p:style>
        <p:txBody>
          <a:bodyPr>
            <a:normAutofit/>
          </a:bodyPr>
          <a:lstStyle/>
          <a:p>
            <a:pPr marL="0" indent="0" algn="just">
              <a:lnSpc>
                <a:spcPct val="135000"/>
              </a:lnSpc>
              <a:buNone/>
            </a:pPr>
            <a:r>
              <a:rPr lang="ru-RU" sz="1600" dirty="0" smtClean="0">
                <a:latin typeface="Times New Roman" panose="02020603050405020304" pitchFamily="18" charset="0"/>
                <a:cs typeface="Times New Roman" panose="02020603050405020304" pitchFamily="18" charset="0"/>
              </a:rPr>
              <a:t>Проект бюджета </a:t>
            </a:r>
            <a:r>
              <a:rPr lang="ru-RU" sz="1600" dirty="0" err="1" smtClean="0">
                <a:latin typeface="Times New Roman" panose="02020603050405020304" pitchFamily="18" charset="0"/>
                <a:cs typeface="Times New Roman" panose="02020603050405020304" pitchFamily="18" charset="0"/>
              </a:rPr>
              <a:t>Южского</a:t>
            </a:r>
            <a:r>
              <a:rPr lang="ru-RU" sz="1600" dirty="0" smtClean="0">
                <a:latin typeface="Times New Roman" panose="02020603050405020304" pitchFamily="18" charset="0"/>
                <a:cs typeface="Times New Roman" panose="02020603050405020304" pitchFamily="18" charset="0"/>
              </a:rPr>
              <a:t> муниципального района прошел обсуждение на заседании Общественного совета </a:t>
            </a:r>
            <a:r>
              <a:rPr lang="ru-RU" sz="1600" dirty="0" err="1" smtClean="0">
                <a:latin typeface="Times New Roman" panose="02020603050405020304" pitchFamily="18" charset="0"/>
                <a:cs typeface="Times New Roman" panose="02020603050405020304" pitchFamily="18" charset="0"/>
              </a:rPr>
              <a:t>Южского</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муниципального района и </a:t>
            </a:r>
            <a:r>
              <a:rPr lang="ru-RU" sz="1600" dirty="0" smtClean="0">
                <a:latin typeface="Times New Roman" panose="02020603050405020304" pitchFamily="18" charset="0"/>
                <a:cs typeface="Times New Roman" panose="02020603050405020304" pitchFamily="18" charset="0"/>
              </a:rPr>
              <a:t>был Одобрен к принятию (Протокол от 15 декабря 2016 года размещен на сайте Администрации </a:t>
            </a:r>
            <a:r>
              <a:rPr lang="ru-RU" sz="1600" dirty="0" err="1" smtClean="0">
                <a:latin typeface="Times New Roman" panose="02020603050405020304" pitchFamily="18" charset="0"/>
                <a:cs typeface="Times New Roman" panose="02020603050405020304" pitchFamily="18" charset="0"/>
              </a:rPr>
              <a:t>Южского</a:t>
            </a:r>
            <a:r>
              <a:rPr lang="ru-RU" sz="1600" dirty="0" smtClean="0">
                <a:latin typeface="Times New Roman" panose="02020603050405020304" pitchFamily="18" charset="0"/>
                <a:cs typeface="Times New Roman" panose="02020603050405020304" pitchFamily="18" charset="0"/>
              </a:rPr>
              <a:t> муниципального района). </a:t>
            </a:r>
          </a:p>
          <a:p>
            <a:pPr marL="0" indent="0">
              <a:buNone/>
            </a:pPr>
            <a:endParaRPr lang="ru-RU" dirty="0"/>
          </a:p>
        </p:txBody>
      </p:sp>
      <p:pic>
        <p:nvPicPr>
          <p:cNvPr id="3" name="Picture 2" descr="http://yuzha.ru/userfiles/news/images/c/IMG_8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52927"/>
            <a:ext cx="4464496" cy="252511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188640"/>
            <a:ext cx="8712968" cy="1228998"/>
          </a:xfrm>
        </p:spPr>
        <p:style>
          <a:lnRef idx="1">
            <a:schemeClr val="accent5"/>
          </a:lnRef>
          <a:fillRef idx="2">
            <a:schemeClr val="accent5"/>
          </a:fillRef>
          <a:effectRef idx="1">
            <a:schemeClr val="accent5"/>
          </a:effectRef>
          <a:fontRef idx="minor">
            <a:schemeClr val="dk1"/>
          </a:fontRef>
        </p:style>
        <p:txBody>
          <a:bodyPr>
            <a:normAutofit/>
          </a:bodyPr>
          <a:lstStyle/>
          <a:p>
            <a:r>
              <a:rPr lang="ru-RU" sz="2800" b="1" dirty="0">
                <a:latin typeface="Times New Roman" panose="02020603050405020304" pitchFamily="18" charset="0"/>
                <a:cs typeface="Times New Roman" panose="02020603050405020304" pitchFamily="18" charset="0"/>
              </a:rPr>
              <a:t>З</a:t>
            </a:r>
            <a:r>
              <a:rPr lang="ru-RU" sz="2800" b="1" dirty="0" smtClean="0">
                <a:latin typeface="Times New Roman" panose="02020603050405020304" pitchFamily="18" charset="0"/>
                <a:cs typeface="Times New Roman" panose="02020603050405020304" pitchFamily="18" charset="0"/>
              </a:rPr>
              <a:t>аседание </a:t>
            </a:r>
            <a:r>
              <a:rPr lang="ru-RU" sz="2800" b="1" dirty="0">
                <a:latin typeface="Times New Roman" panose="02020603050405020304" pitchFamily="18" charset="0"/>
                <a:cs typeface="Times New Roman" panose="02020603050405020304" pitchFamily="18" charset="0"/>
              </a:rPr>
              <a:t>Общественного совета </a:t>
            </a:r>
            <a:r>
              <a:rPr lang="ru-RU" sz="2800" b="1" dirty="0" err="1">
                <a:latin typeface="Times New Roman" panose="02020603050405020304" pitchFamily="18" charset="0"/>
                <a:cs typeface="Times New Roman" panose="02020603050405020304" pitchFamily="18" charset="0"/>
              </a:rPr>
              <a:t>Южского</a:t>
            </a:r>
            <a:r>
              <a:rPr lang="ru-RU" sz="2800" b="1" dirty="0">
                <a:latin typeface="Times New Roman" panose="02020603050405020304" pitchFamily="18" charset="0"/>
                <a:cs typeface="Times New Roman" panose="02020603050405020304" pitchFamily="18" charset="0"/>
              </a:rPr>
              <a:t> муниципального района</a:t>
            </a:r>
          </a:p>
        </p:txBody>
      </p:sp>
      <p:pic>
        <p:nvPicPr>
          <p:cNvPr id="1026" name="Picture 2" descr="http://yuzha.ru/userfiles/news/images/small/e/byudzhet.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27847" y="1572283"/>
            <a:ext cx="3960440" cy="2479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yuzha.ru/userfiles/news/images/small/2/IMG_24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82235"/>
            <a:ext cx="3960440" cy="252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Фото0920.jpg"/>
          <p:cNvPicPr>
            <a:picLocks noGrp="1" noChangeAspect="1"/>
          </p:cNvPicPr>
          <p:nvPr>
            <p:ph sz="half" idx="2"/>
          </p:nvPr>
        </p:nvPicPr>
        <p:blipFill>
          <a:blip r:embed="rId2" cstate="print">
            <a:lum bright="48000" contrast="46000"/>
          </a:blip>
          <a:stretch>
            <a:fillRect/>
          </a:stretch>
        </p:blipFill>
        <p:spPr>
          <a:xfrm>
            <a:off x="0" y="980728"/>
            <a:ext cx="9144000" cy="5877272"/>
          </a:xfrm>
        </p:spPr>
      </p:pic>
      <p:sp>
        <p:nvSpPr>
          <p:cNvPr id="2" name="Заголовок 1"/>
          <p:cNvSpPr>
            <a:spLocks noGrp="1"/>
          </p:cNvSpPr>
          <p:nvPr>
            <p:ph type="title"/>
          </p:nvPr>
        </p:nvSpPr>
        <p:spPr>
          <a:xfrm>
            <a:off x="0" y="0"/>
            <a:ext cx="9144000" cy="1052736"/>
          </a:xfrm>
          <a:effectLst>
            <a:glow rad="2286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ormAutofit/>
          </a:bodyPr>
          <a:lstStyle/>
          <a:p>
            <a:r>
              <a:rPr lang="ru-RU" sz="2400" b="1" dirty="0" smtClean="0">
                <a:latin typeface="Times New Roman" pitchFamily="18" charset="0"/>
                <a:cs typeface="Times New Roman" pitchFamily="18" charset="0"/>
              </a:rPr>
              <a:t>Материалы подготовлены Финансовым отделом Администрации </a:t>
            </a:r>
            <a:r>
              <a:rPr lang="ru-RU" sz="2400" b="1" dirty="0" err="1" smtClean="0">
                <a:latin typeface="Times New Roman" pitchFamily="18" charset="0"/>
                <a:cs typeface="Times New Roman" pitchFamily="18" charset="0"/>
              </a:rPr>
              <a:t>Южского</a:t>
            </a:r>
            <a:r>
              <a:rPr lang="ru-RU" sz="2400" b="1" dirty="0" smtClean="0">
                <a:latin typeface="Times New Roman" pitchFamily="18" charset="0"/>
                <a:cs typeface="Times New Roman" pitchFamily="18" charset="0"/>
              </a:rPr>
              <a:t> муниципального района</a:t>
            </a:r>
            <a:endParaRPr lang="ru-RU" sz="2400" b="1" dirty="0">
              <a:latin typeface="Times New Roman" pitchFamily="18" charset="0"/>
              <a:cs typeface="Times New Roman" pitchFamily="18" charset="0"/>
            </a:endParaRPr>
          </a:p>
        </p:txBody>
      </p:sp>
      <p:sp>
        <p:nvSpPr>
          <p:cNvPr id="4" name="Содержимое 3"/>
          <p:cNvSpPr>
            <a:spLocks noGrp="1"/>
          </p:cNvSpPr>
          <p:nvPr>
            <p:ph sz="half" idx="1"/>
          </p:nvPr>
        </p:nvSpPr>
        <p:spPr>
          <a:xfrm>
            <a:off x="457200" y="1052736"/>
            <a:ext cx="5338936" cy="5805264"/>
          </a:xfrm>
        </p:spPr>
        <p:txBody>
          <a:bodyPr>
            <a:normAutofit/>
          </a:bodyPr>
          <a:lstStyle/>
          <a:p>
            <a:pPr marL="0" indent="0">
              <a:spcBef>
                <a:spcPts val="0"/>
              </a:spcBef>
              <a:buNone/>
            </a:pPr>
            <a:r>
              <a:rPr lang="ru-RU" sz="2000" b="1" dirty="0" smtClean="0">
                <a:latin typeface="Times New Roman" pitchFamily="18" charset="0"/>
                <a:cs typeface="Times New Roman" pitchFamily="18" charset="0"/>
              </a:rPr>
              <a:t>Контактная информация:</a:t>
            </a:r>
          </a:p>
          <a:p>
            <a:pPr marL="0" indent="0">
              <a:spcBef>
                <a:spcPts val="0"/>
              </a:spcBef>
              <a:buNone/>
            </a:pPr>
            <a:r>
              <a:rPr lang="ru-RU" sz="2000" b="1" dirty="0" smtClean="0">
                <a:latin typeface="Times New Roman" pitchFamily="18" charset="0"/>
                <a:cs typeface="Times New Roman" pitchFamily="18" charset="0"/>
              </a:rPr>
              <a:t>Адрес: Ивановская область, г. Южа, ул. Советская, дом 13</a:t>
            </a:r>
          </a:p>
          <a:p>
            <a:pPr marL="0" indent="0">
              <a:spcBef>
                <a:spcPts val="0"/>
              </a:spcBef>
              <a:buNone/>
            </a:pPr>
            <a:r>
              <a:rPr lang="ru-RU" sz="2000" b="1" dirty="0" smtClean="0">
                <a:latin typeface="Times New Roman" pitchFamily="18" charset="0"/>
                <a:cs typeface="Times New Roman" pitchFamily="18" charset="0"/>
              </a:rPr>
              <a:t>Тел.: 8(49347) 2-19-43</a:t>
            </a:r>
          </a:p>
          <a:p>
            <a:pPr marL="0" indent="0">
              <a:spcBef>
                <a:spcPts val="0"/>
              </a:spcBef>
              <a:buNone/>
            </a:pPr>
            <a:r>
              <a:rPr lang="ru-RU" sz="2000" b="1" dirty="0" smtClean="0">
                <a:latin typeface="Times New Roman" pitchFamily="18" charset="0"/>
                <a:cs typeface="Times New Roman" pitchFamily="18" charset="0"/>
              </a:rPr>
              <a:t>Факс: 8(49347) 2-34-05</a:t>
            </a:r>
          </a:p>
          <a:p>
            <a:pPr marL="0" indent="0">
              <a:spcBef>
                <a:spcPts val="0"/>
              </a:spcBef>
              <a:buNone/>
            </a:pPr>
            <a:endParaRPr lang="ru-RU" sz="2000" b="1" dirty="0" smtClean="0">
              <a:latin typeface="Times New Roman" pitchFamily="18" charset="0"/>
              <a:cs typeface="Times New Roman" pitchFamily="18" charset="0"/>
            </a:endParaRPr>
          </a:p>
          <a:p>
            <a:pPr marL="0" indent="0">
              <a:spcBef>
                <a:spcPts val="0"/>
              </a:spcBef>
              <a:buNone/>
            </a:pPr>
            <a:r>
              <a:rPr lang="ru-RU" sz="2000" b="1" dirty="0" smtClean="0">
                <a:latin typeface="Times New Roman" pitchFamily="18" charset="0"/>
                <a:cs typeface="Times New Roman" pitchFamily="18" charset="0"/>
              </a:rPr>
              <a:t>Адрес электронной почты:</a:t>
            </a:r>
          </a:p>
          <a:p>
            <a:pPr marL="0" indent="0">
              <a:spcBef>
                <a:spcPts val="0"/>
              </a:spcBef>
              <a:buNone/>
            </a:pPr>
            <a:r>
              <a:rPr lang="en-US" sz="2000" b="1" dirty="0" smtClean="0">
                <a:latin typeface="Times New Roman" pitchFamily="18" charset="0"/>
                <a:cs typeface="Times New Roman" pitchFamily="18" charset="0"/>
                <a:hlinkClick r:id="rId3"/>
              </a:rPr>
              <a:t>finotdel.uzha@mail.ru</a:t>
            </a:r>
            <a:endParaRPr lang="en-US" sz="2000" b="1" dirty="0" smtClean="0">
              <a:latin typeface="Times New Roman" pitchFamily="18" charset="0"/>
              <a:cs typeface="Times New Roman" pitchFamily="18" charset="0"/>
            </a:endParaRPr>
          </a:p>
          <a:p>
            <a:pPr marL="0" indent="0">
              <a:spcBef>
                <a:spcPts val="0"/>
              </a:spcBef>
              <a:buNone/>
            </a:pPr>
            <a:endParaRPr lang="en-US" sz="2000" b="1" dirty="0" smtClean="0">
              <a:latin typeface="Times New Roman" pitchFamily="18" charset="0"/>
              <a:cs typeface="Times New Roman" pitchFamily="18" charset="0"/>
            </a:endParaRPr>
          </a:p>
          <a:p>
            <a:pPr marL="0" indent="0">
              <a:spcBef>
                <a:spcPts val="0"/>
              </a:spcBef>
              <a:buNone/>
            </a:pPr>
            <a:r>
              <a:rPr lang="ru-RU" sz="2000" b="1" dirty="0" smtClean="0">
                <a:latin typeface="Times New Roman" pitchFamily="18" charset="0"/>
                <a:cs typeface="Times New Roman" pitchFamily="18" charset="0"/>
              </a:rPr>
              <a:t>Официальный сайт </a:t>
            </a:r>
            <a:r>
              <a:rPr lang="ru-RU" sz="2000" b="1" dirty="0" err="1" smtClean="0">
                <a:latin typeface="Times New Roman" pitchFamily="18" charset="0"/>
                <a:cs typeface="Times New Roman" pitchFamily="18" charset="0"/>
              </a:rPr>
              <a:t>Южского</a:t>
            </a:r>
            <a:r>
              <a:rPr lang="ru-RU" sz="2000" b="1" dirty="0" smtClean="0">
                <a:latin typeface="Times New Roman" pitchFamily="18" charset="0"/>
                <a:cs typeface="Times New Roman" pitchFamily="18" charset="0"/>
              </a:rPr>
              <a:t> муниципального района:</a:t>
            </a:r>
          </a:p>
          <a:p>
            <a:pPr marL="0" indent="0">
              <a:spcBef>
                <a:spcPts val="0"/>
              </a:spcBef>
              <a:buNone/>
            </a:pPr>
            <a:r>
              <a:rPr lang="en-US" sz="2000" b="1" dirty="0" smtClean="0">
                <a:latin typeface="Times New Roman" pitchFamily="18" charset="0"/>
                <a:cs typeface="Times New Roman" pitchFamily="18" charset="0"/>
                <a:hlinkClick r:id="rId4"/>
              </a:rPr>
              <a:t>http://yuzha.ru</a:t>
            </a:r>
            <a:endParaRPr lang="en-US" sz="2000" b="1" dirty="0" smtClean="0">
              <a:latin typeface="Times New Roman" pitchFamily="18" charset="0"/>
              <a:cs typeface="Times New Roman" pitchFamily="18" charset="0"/>
            </a:endParaRPr>
          </a:p>
          <a:p>
            <a:pPr marL="0" indent="0">
              <a:spcBef>
                <a:spcPts val="0"/>
              </a:spcBef>
              <a:buNone/>
            </a:pPr>
            <a:endParaRPr lang="ru-RU" sz="2000" b="1" dirty="0" smtClean="0">
              <a:latin typeface="Times New Roman" pitchFamily="18" charset="0"/>
              <a:cs typeface="Times New Roman" pitchFamily="18" charset="0"/>
            </a:endParaRPr>
          </a:p>
          <a:p>
            <a:pPr marL="0" indent="0">
              <a:spcBef>
                <a:spcPts val="0"/>
              </a:spcBef>
              <a:buNone/>
            </a:pPr>
            <a:r>
              <a:rPr lang="ru-RU" sz="2000" b="1" dirty="0" smtClean="0">
                <a:latin typeface="Times New Roman" pitchFamily="18" charset="0"/>
                <a:cs typeface="Times New Roman" pitchFamily="18" charset="0"/>
              </a:rPr>
              <a:t>График работы</a:t>
            </a:r>
          </a:p>
          <a:p>
            <a:pPr marL="0" indent="0">
              <a:spcBef>
                <a:spcPts val="0"/>
              </a:spcBef>
              <a:buNone/>
            </a:pPr>
            <a:r>
              <a:rPr lang="ru-RU" sz="2000" b="1" dirty="0" smtClean="0">
                <a:latin typeface="Times New Roman" pitchFamily="18" charset="0"/>
                <a:cs typeface="Times New Roman" pitchFamily="18" charset="0"/>
              </a:rPr>
              <a:t>Финансового отдела:</a:t>
            </a:r>
          </a:p>
          <a:p>
            <a:pPr marL="0" indent="0">
              <a:spcBef>
                <a:spcPts val="0"/>
              </a:spcBef>
              <a:buNone/>
            </a:pPr>
            <a:r>
              <a:rPr lang="ru-RU" sz="2000" b="1" dirty="0" err="1" smtClean="0">
                <a:latin typeface="Times New Roman" pitchFamily="18" charset="0"/>
                <a:cs typeface="Times New Roman" pitchFamily="18" charset="0"/>
              </a:rPr>
              <a:t>Пн-чт</a:t>
            </a:r>
            <a:r>
              <a:rPr lang="ru-RU" sz="2000" b="1" dirty="0" smtClean="0">
                <a:latin typeface="Times New Roman" pitchFamily="18" charset="0"/>
                <a:cs typeface="Times New Roman" pitchFamily="18" charset="0"/>
              </a:rPr>
              <a:t> с 8.20 до 17.25</a:t>
            </a:r>
          </a:p>
          <a:p>
            <a:pPr marL="0" indent="0">
              <a:spcBef>
                <a:spcPts val="0"/>
              </a:spcBef>
              <a:buNone/>
            </a:pPr>
            <a:r>
              <a:rPr lang="ru-RU" sz="2000" b="1" dirty="0" err="1" smtClean="0">
                <a:latin typeface="Times New Roman" pitchFamily="18" charset="0"/>
                <a:cs typeface="Times New Roman" pitchFamily="18" charset="0"/>
              </a:rPr>
              <a:t>Пт</a:t>
            </a:r>
            <a:r>
              <a:rPr lang="ru-RU" sz="2000" b="1" dirty="0" smtClean="0">
                <a:latin typeface="Times New Roman" pitchFamily="18" charset="0"/>
                <a:cs typeface="Times New Roman" pitchFamily="18" charset="0"/>
              </a:rPr>
              <a:t> с 8.20 до 16.10</a:t>
            </a:r>
          </a:p>
          <a:p>
            <a:pPr marL="0" indent="0">
              <a:spcBef>
                <a:spcPts val="0"/>
              </a:spcBef>
              <a:buNone/>
            </a:pPr>
            <a:endParaRPr lang="en-US" sz="2400" dirty="0" smtClean="0">
              <a:latin typeface="Times New Roman" pitchFamily="18" charset="0"/>
              <a:cs typeface="Times New Roman" pitchFamily="18" charset="0"/>
            </a:endParaRPr>
          </a:p>
          <a:p>
            <a:pPr marL="0" indent="0">
              <a:spcBef>
                <a:spcPts val="0"/>
              </a:spcBef>
              <a:buNone/>
            </a:pPr>
            <a:endParaRPr lang="en-US" sz="2400" dirty="0" smtClean="0">
              <a:latin typeface="Times New Roman" pitchFamily="18" charset="0"/>
              <a:cs typeface="Times New Roman" pitchFamily="18" charset="0"/>
            </a:endParaRPr>
          </a:p>
          <a:p>
            <a:pPr marL="0" indent="0">
              <a:spcBef>
                <a:spcPts val="0"/>
              </a:spcBef>
              <a:buNone/>
            </a:pPr>
            <a:endParaRPr lang="en-US" sz="2400" dirty="0" smtClean="0">
              <a:latin typeface="Times New Roman" pitchFamily="18" charset="0"/>
              <a:cs typeface="Times New Roman" pitchFamily="18" charset="0"/>
            </a:endParaRPr>
          </a:p>
          <a:p>
            <a:pPr marL="0" indent="0">
              <a:spcBef>
                <a:spcPts val="0"/>
              </a:spcBef>
              <a:buNone/>
            </a:pPr>
            <a:endParaRPr lang="ru-RU" sz="2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57232"/>
          </a:xfrm>
        </p:spPr>
        <p:style>
          <a:lnRef idx="1">
            <a:schemeClr val="accent6"/>
          </a:lnRef>
          <a:fillRef idx="2">
            <a:schemeClr val="accent6"/>
          </a:fillRef>
          <a:effectRef idx="1">
            <a:schemeClr val="accent6"/>
          </a:effectRef>
          <a:fontRef idx="minor">
            <a:schemeClr val="dk1"/>
          </a:fontRef>
        </p:style>
        <p:txBody>
          <a:bodyPr>
            <a:normAutofit/>
          </a:bodyPr>
          <a:lstStyle/>
          <a:p>
            <a:r>
              <a:rPr lang="ru-RU" dirty="0" smtClean="0">
                <a:latin typeface="Times New Roman" pitchFamily="18" charset="0"/>
                <a:cs typeface="Times New Roman" pitchFamily="18" charset="0"/>
              </a:rPr>
              <a:t>ЧТО ТАКОЕ БЮДЖЕТ ? </a:t>
            </a:r>
            <a:endParaRPr lang="ru-RU" dirty="0">
              <a:latin typeface="Times New Roman" pitchFamily="18" charset="0"/>
              <a:cs typeface="Times New Roman" pitchFamily="18" charset="0"/>
            </a:endParaRPr>
          </a:p>
        </p:txBody>
      </p:sp>
      <p:sp>
        <p:nvSpPr>
          <p:cNvPr id="4" name="Прямоугольник 3"/>
          <p:cNvSpPr/>
          <p:nvPr/>
        </p:nvSpPr>
        <p:spPr>
          <a:xfrm>
            <a:off x="285720" y="642919"/>
            <a:ext cx="8643998" cy="1292662"/>
          </a:xfrm>
          <a:prstGeom prst="rect">
            <a:avLst/>
          </a:prstGeom>
        </p:spPr>
        <p:txBody>
          <a:bodyPr wrap="square">
            <a:spAutoFit/>
          </a:bodyPr>
          <a:lstStyle/>
          <a:p>
            <a:pPr algn="just"/>
            <a:endParaRPr lang="ru-RU" dirty="0" smtClean="0"/>
          </a:p>
          <a:p>
            <a:pPr indent="457200" algn="just"/>
            <a:r>
              <a:rPr lang="ru-RU" sz="2000" b="1" dirty="0" smtClean="0">
                <a:solidFill>
                  <a:srgbClr val="FF0000"/>
                </a:solidFill>
                <a:latin typeface="Times New Roman" pitchFamily="18" charset="0"/>
                <a:cs typeface="Times New Roman" pitchFamily="18" charset="0"/>
              </a:rPr>
              <a:t>БЮДЖЕТ </a:t>
            </a: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latin typeface="Times New Roman" pitchFamily="18" charset="0"/>
              <a:cs typeface="Times New Roman" pitchFamily="18" charset="0"/>
            </a:endParaRPr>
          </a:p>
        </p:txBody>
      </p:sp>
      <p:sp>
        <p:nvSpPr>
          <p:cNvPr id="5" name="Прямоугольник 4"/>
          <p:cNvSpPr/>
          <p:nvPr/>
        </p:nvSpPr>
        <p:spPr>
          <a:xfrm>
            <a:off x="285720" y="1500175"/>
            <a:ext cx="8643998" cy="677108"/>
          </a:xfrm>
          <a:prstGeom prst="rect">
            <a:avLst/>
          </a:prstGeom>
        </p:spPr>
        <p:txBody>
          <a:bodyPr wrap="square">
            <a:spAutoFit/>
          </a:bodyPr>
          <a:lstStyle/>
          <a:p>
            <a:endParaRPr lang="ru-RU" dirty="0" smtClean="0"/>
          </a:p>
          <a:p>
            <a:pPr indent="457200" algn="just"/>
            <a:r>
              <a:rPr lang="ru-RU" sz="2000" b="1" dirty="0" smtClean="0">
                <a:solidFill>
                  <a:srgbClr val="0070C0"/>
                </a:solidFill>
                <a:latin typeface="Times New Roman" pitchFamily="18" charset="0"/>
                <a:cs typeface="Times New Roman" pitchFamily="18" charset="0"/>
              </a:rPr>
              <a:t>ДОХОДЫ БЮДЖЕТА</a:t>
            </a: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 поступающие в бюджет денежные средства.  </a:t>
            </a:r>
            <a:endParaRPr lang="ru-RU" sz="2000" dirty="0">
              <a:latin typeface="Times New Roman" pitchFamily="18" charset="0"/>
              <a:cs typeface="Times New Roman" pitchFamily="18" charset="0"/>
            </a:endParaRPr>
          </a:p>
        </p:txBody>
      </p:sp>
      <p:sp>
        <p:nvSpPr>
          <p:cNvPr id="7" name="Прямоугольник 6"/>
          <p:cNvSpPr/>
          <p:nvPr/>
        </p:nvSpPr>
        <p:spPr>
          <a:xfrm>
            <a:off x="285720" y="1857364"/>
            <a:ext cx="8643998" cy="984885"/>
          </a:xfrm>
          <a:prstGeom prst="rect">
            <a:avLst/>
          </a:prstGeom>
        </p:spPr>
        <p:txBody>
          <a:bodyPr wrap="square">
            <a:spAutoFit/>
          </a:bodyPr>
          <a:lstStyle/>
          <a:p>
            <a:endParaRPr lang="ru-RU" dirty="0" smtClean="0"/>
          </a:p>
          <a:p>
            <a:pPr indent="457200" algn="just"/>
            <a:r>
              <a:rPr lang="ru-RU" sz="2000" b="1" dirty="0" smtClean="0">
                <a:solidFill>
                  <a:srgbClr val="00B050"/>
                </a:solidFill>
                <a:latin typeface="Times New Roman" pitchFamily="18" charset="0"/>
                <a:cs typeface="Times New Roman" pitchFamily="18" charset="0"/>
              </a:rPr>
              <a:t>РАСХОДЫ БЮДЖЕТА</a:t>
            </a:r>
            <a:r>
              <a:rPr lang="ru-RU" sz="2000" dirty="0" smtClean="0">
                <a:solidFill>
                  <a:srgbClr val="00B05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 выплачиваемые из бюджета денежные средства.  </a:t>
            </a:r>
            <a:endParaRPr lang="ru-RU"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 y="2928934"/>
            <a:ext cx="3000363" cy="3714776"/>
          </a:xfrm>
          <a:prstGeom prst="rect">
            <a:avLst/>
          </a:prstGeom>
          <a:noFill/>
          <a:ln w="9525">
            <a:noFill/>
            <a:miter lim="800000"/>
            <a:headEnd/>
            <a:tailEnd/>
          </a:ln>
          <a:effectLst/>
        </p:spPr>
      </p:pic>
      <p:sp>
        <p:nvSpPr>
          <p:cNvPr id="9" name="Прямоугольник 8"/>
          <p:cNvSpPr/>
          <p:nvPr/>
        </p:nvSpPr>
        <p:spPr>
          <a:xfrm>
            <a:off x="3071802" y="2643182"/>
            <a:ext cx="5929354" cy="3447098"/>
          </a:xfrm>
          <a:prstGeom prst="rect">
            <a:avLst/>
          </a:prstGeom>
        </p:spPr>
        <p:txBody>
          <a:bodyPr wrap="square">
            <a:spAutoFit/>
          </a:bodyPr>
          <a:lstStyle/>
          <a:p>
            <a:endParaRPr lang="ru-RU" dirty="0" smtClean="0"/>
          </a:p>
          <a:p>
            <a:pPr algn="just"/>
            <a:r>
              <a:rPr lang="ru-RU" sz="2000" dirty="0" smtClean="0">
                <a:latin typeface="Times New Roman" pitchFamily="18" charset="0"/>
                <a:cs typeface="Times New Roman" pitchFamily="18" charset="0"/>
              </a:rPr>
              <a:t>Если расходы бюджета превышают доходы, то бюджет формируется с дефицитом. При дефицитном бюджете растет долг и (или) снижаются остатки. Превышение доходов над расходами образует </a:t>
            </a:r>
            <a:r>
              <a:rPr lang="ru-RU" sz="2000" dirty="0" err="1" smtClean="0">
                <a:latin typeface="Times New Roman" pitchFamily="18" charset="0"/>
                <a:cs typeface="Times New Roman" pitchFamily="18" charset="0"/>
              </a:rPr>
              <a:t>профицит</a:t>
            </a:r>
            <a:r>
              <a:rPr lang="ru-RU" sz="2000" dirty="0" smtClean="0">
                <a:latin typeface="Times New Roman" pitchFamily="18" charset="0"/>
                <a:cs typeface="Times New Roman" pitchFamily="18" charset="0"/>
              </a:rPr>
              <a:t>. При </a:t>
            </a:r>
            <a:r>
              <a:rPr lang="ru-RU" sz="2000" dirty="0" err="1" smtClean="0">
                <a:latin typeface="Times New Roman" pitchFamily="18" charset="0"/>
                <a:cs typeface="Times New Roman" pitchFamily="18" charset="0"/>
              </a:rPr>
              <a:t>профицитном</a:t>
            </a:r>
            <a:r>
              <a:rPr lang="ru-RU" sz="2000" dirty="0" smtClean="0">
                <a:latin typeface="Times New Roman" pitchFamily="18" charset="0"/>
                <a:cs typeface="Times New Roman" pitchFamily="18" charset="0"/>
              </a:rPr>
              <a:t> бюджете снижается долг и (или) растут остатки. Сбалансированность бюджета по доходам и расходам – основополагающее требование, предъявляемое к органам, составляющим и утверждающим бюджет. </a:t>
            </a:r>
            <a:endParaRPr lang="ru-RU" sz="20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1714500" y="1571612"/>
            <a:ext cx="5715000" cy="4714888"/>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1268760"/>
          </a:xfrm>
        </p:spPr>
        <p:style>
          <a:lnRef idx="3">
            <a:schemeClr val="lt1"/>
          </a:lnRef>
          <a:fillRef idx="1">
            <a:schemeClr val="accent1"/>
          </a:fillRef>
          <a:effectRef idx="1">
            <a:schemeClr val="accent1"/>
          </a:effectRef>
          <a:fontRef idx="minor">
            <a:schemeClr val="lt1"/>
          </a:fontRef>
        </p:style>
        <p:txBody>
          <a:bodyPr>
            <a:normAutofit/>
          </a:bodyPr>
          <a:lstStyle/>
          <a:p>
            <a:r>
              <a:rPr lang="ru-RU" sz="3100" b="1" dirty="0" smtClean="0">
                <a:solidFill>
                  <a:srgbClr val="C00000"/>
                </a:solidFill>
                <a:latin typeface="Times New Roman" pitchFamily="18" charset="0"/>
                <a:cs typeface="Times New Roman" pitchFamily="18" charset="0"/>
              </a:rPr>
              <a:t>НА ЧЕМ ОСНОВЫВАЕТСЯ СОСТАВЛЕНИЕ БЮДЖЕТА РАЙОНА? </a:t>
            </a:r>
            <a:endParaRPr lang="ru-RU" sz="3100" b="1" dirty="0">
              <a:solidFill>
                <a:srgbClr val="C0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print"/>
          <a:srcRect/>
          <a:stretch>
            <a:fillRect/>
          </a:stretch>
        </p:blipFill>
        <p:spPr bwMode="auto">
          <a:xfrm>
            <a:off x="1000100" y="1428736"/>
            <a:ext cx="2857520" cy="2162176"/>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5143504" y="1428736"/>
            <a:ext cx="2857520" cy="2233614"/>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1071538" y="4286256"/>
            <a:ext cx="2857520" cy="228601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5214942" y="4286256"/>
            <a:ext cx="2857520" cy="2214578"/>
          </a:xfrm>
          <a:prstGeom prst="rect">
            <a:avLst/>
          </a:prstGeom>
          <a:noFill/>
          <a:ln w="9525">
            <a:noFill/>
            <a:miter lim="800000"/>
            <a:headEnd/>
            <a:tailEnd/>
          </a:ln>
          <a:effectLst/>
        </p:spPr>
      </p:pic>
      <p:sp>
        <p:nvSpPr>
          <p:cNvPr id="9" name="Прямоугольник 8"/>
          <p:cNvSpPr/>
          <p:nvPr/>
        </p:nvSpPr>
        <p:spPr>
          <a:xfrm>
            <a:off x="2071670" y="3286124"/>
            <a:ext cx="4929222" cy="738664"/>
          </a:xfrm>
          <a:prstGeom prst="rect">
            <a:avLst/>
          </a:prstGeom>
        </p:spPr>
        <p:txBody>
          <a:bodyPr wrap="square">
            <a:spAutoFit/>
          </a:bodyPr>
          <a:lstStyle/>
          <a:p>
            <a:endParaRPr lang="ru-RU" dirty="0" smtClean="0"/>
          </a:p>
          <a:p>
            <a:pPr algn="ctr"/>
            <a:r>
              <a:rPr lang="ru-RU" sz="2400" b="1" dirty="0" smtClean="0">
                <a:solidFill>
                  <a:schemeClr val="bg1"/>
                </a:solidFill>
                <a:latin typeface="Times New Roman" pitchFamily="18" charset="0"/>
                <a:cs typeface="Times New Roman" pitchFamily="18" charset="0"/>
              </a:rPr>
              <a:t>БЮДЖЕТ РАЙОНА </a:t>
            </a:r>
            <a:endParaRPr lang="ru-RU" sz="2400" dirty="0">
              <a:solidFill>
                <a:schemeClr val="bg1"/>
              </a:solidFill>
              <a:latin typeface="Times New Roman" pitchFamily="18" charset="0"/>
              <a:cs typeface="Times New Roman" pitchFamily="18" charset="0"/>
            </a:endParaRPr>
          </a:p>
        </p:txBody>
      </p:sp>
      <p:sp>
        <p:nvSpPr>
          <p:cNvPr id="22" name="Прямоугольник 21"/>
          <p:cNvSpPr/>
          <p:nvPr/>
        </p:nvSpPr>
        <p:spPr>
          <a:xfrm>
            <a:off x="1071538" y="2000240"/>
            <a:ext cx="2714644"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Бюджетное послание Президента </a:t>
            </a:r>
          </a:p>
          <a:p>
            <a:pPr algn="ctr"/>
            <a:r>
              <a:rPr lang="ru-RU" b="1" dirty="0" smtClean="0">
                <a:latin typeface="Times New Roman" pitchFamily="18" charset="0"/>
                <a:cs typeface="Times New Roman" pitchFamily="18" charset="0"/>
              </a:rPr>
              <a:t>Российской Федерации </a:t>
            </a:r>
            <a:endParaRPr lang="ru-RU" b="1" dirty="0">
              <a:latin typeface="Times New Roman" pitchFamily="18" charset="0"/>
              <a:cs typeface="Times New Roman" pitchFamily="18" charset="0"/>
            </a:endParaRPr>
          </a:p>
        </p:txBody>
      </p:sp>
      <p:sp>
        <p:nvSpPr>
          <p:cNvPr id="23" name="Прямоугольник 22"/>
          <p:cNvSpPr/>
          <p:nvPr/>
        </p:nvSpPr>
        <p:spPr>
          <a:xfrm>
            <a:off x="5143504" y="1643050"/>
            <a:ext cx="2571768" cy="1754326"/>
          </a:xfrm>
          <a:prstGeom prst="rect">
            <a:avLst/>
          </a:prstGeom>
        </p:spPr>
        <p:txBody>
          <a:bodyPr wrap="square">
            <a:spAutoFit/>
          </a:bodyPr>
          <a:lstStyle/>
          <a:p>
            <a:pPr algn="ctr"/>
            <a:r>
              <a:rPr lang="ru-RU" b="1" dirty="0" smtClean="0">
                <a:latin typeface="Times New Roman" pitchFamily="18" charset="0"/>
                <a:cs typeface="Times New Roman" pitchFamily="18" charset="0"/>
              </a:rPr>
              <a:t>Прогноз социально- экономического развития </a:t>
            </a:r>
          </a:p>
          <a:p>
            <a:pPr algn="ctr"/>
            <a:r>
              <a:rPr lang="ru-RU" b="1" dirty="0" smtClean="0">
                <a:latin typeface="Times New Roman" pitchFamily="18" charset="0"/>
                <a:cs typeface="Times New Roman" pitchFamily="18" charset="0"/>
              </a:rPr>
              <a:t>Южского муниципального района</a:t>
            </a:r>
            <a:endParaRPr lang="ru-RU" b="1" dirty="0">
              <a:latin typeface="Times New Roman" pitchFamily="18" charset="0"/>
              <a:cs typeface="Times New Roman" pitchFamily="18" charset="0"/>
            </a:endParaRPr>
          </a:p>
        </p:txBody>
      </p:sp>
      <p:sp>
        <p:nvSpPr>
          <p:cNvPr id="24" name="Прямоугольник 23"/>
          <p:cNvSpPr/>
          <p:nvPr/>
        </p:nvSpPr>
        <p:spPr>
          <a:xfrm>
            <a:off x="1214414" y="4500570"/>
            <a:ext cx="2428892" cy="2031325"/>
          </a:xfrm>
          <a:prstGeom prst="rect">
            <a:avLst/>
          </a:prstGeom>
        </p:spPr>
        <p:txBody>
          <a:bodyPr wrap="square">
            <a:spAutoFit/>
          </a:bodyPr>
          <a:lstStyle/>
          <a:p>
            <a:pPr algn="ctr"/>
            <a:r>
              <a:rPr lang="ru-RU" b="1" dirty="0" smtClean="0">
                <a:latin typeface="Times New Roman" pitchFamily="18" charset="0"/>
                <a:cs typeface="Times New Roman" pitchFamily="18" charset="0"/>
              </a:rPr>
              <a:t>Основные направления бюджетной и налоговой политики Южского муниципального района  </a:t>
            </a:r>
            <a:endParaRPr lang="ru-RU" b="1" dirty="0">
              <a:latin typeface="Times New Roman" pitchFamily="18" charset="0"/>
              <a:cs typeface="Times New Roman" pitchFamily="18" charset="0"/>
            </a:endParaRPr>
          </a:p>
        </p:txBody>
      </p:sp>
      <p:sp>
        <p:nvSpPr>
          <p:cNvPr id="25" name="Прямоугольник 24"/>
          <p:cNvSpPr/>
          <p:nvPr/>
        </p:nvSpPr>
        <p:spPr>
          <a:xfrm>
            <a:off x="5500694" y="4572008"/>
            <a:ext cx="2214578" cy="1477328"/>
          </a:xfrm>
          <a:prstGeom prst="rect">
            <a:avLst/>
          </a:prstGeom>
        </p:spPr>
        <p:txBody>
          <a:bodyPr wrap="square">
            <a:spAutoFit/>
          </a:bodyPr>
          <a:lstStyle/>
          <a:p>
            <a:pPr algn="ctr"/>
            <a:r>
              <a:rPr lang="ru-RU" b="1" dirty="0" smtClean="0">
                <a:latin typeface="Times New Roman" pitchFamily="18" charset="0"/>
                <a:cs typeface="Times New Roman" pitchFamily="18" charset="0"/>
              </a:rPr>
              <a:t>Муниципальные  программы Южского муниципального района</a:t>
            </a:r>
            <a:endParaRPr lang="ru-RU" b="1"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7880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2100" dirty="0" smtClean="0">
                <a:solidFill>
                  <a:srgbClr val="FF0000"/>
                </a:solidFill>
                <a:latin typeface="Times New Roman" pitchFamily="18" charset="0"/>
                <a:cs typeface="Times New Roman" pitchFamily="18" charset="0"/>
              </a:rPr>
              <a:t>ОСНОВНЫЕ НАПРАВЛЕНИЯ БЮДЖЕТНОЙ И НАЛОГОВОЙ ПОЛИТИКИ ЮЖСКОГО МУНИЦИПАЛЬНОГО РАЙОНА НА 2017 - 2019 ГОДЫ</a:t>
            </a:r>
          </a:p>
          <a:p>
            <a:pPr indent="457200" algn="just"/>
            <a:r>
              <a:rPr lang="ru-RU" sz="2100" dirty="0" smtClean="0">
                <a:latin typeface="Times New Roman" pitchFamily="18" charset="0"/>
                <a:cs typeface="Times New Roman" pitchFamily="18" charset="0"/>
              </a:rPr>
              <a:t> Обеспечение сбалансированности бюджета Южского муниципального района без резкого роста долговой нагрузки. </a:t>
            </a:r>
          </a:p>
          <a:p>
            <a:pPr indent="457200" algn="just"/>
            <a:r>
              <a:rPr lang="ru-RU" sz="2100" dirty="0" smtClean="0">
                <a:latin typeface="Times New Roman" pitchFamily="18" charset="0"/>
                <a:cs typeface="Times New Roman" pitchFamily="18" charset="0"/>
              </a:rPr>
              <a:t>Увеличение доходной базы Южского муниципального района за счет развития малого и среднего предпринимательства и увеличение численности занятых в секторе экономики. </a:t>
            </a:r>
          </a:p>
          <a:p>
            <a:pPr indent="457200" algn="just"/>
            <a:r>
              <a:rPr lang="ru-RU" sz="2100" dirty="0" smtClean="0">
                <a:latin typeface="Times New Roman" pitchFamily="18" charset="0"/>
                <a:cs typeface="Times New Roman" pitchFamily="18" charset="0"/>
              </a:rPr>
              <a:t>Реализация задач, поставленных в указах Президента Российской Федерации.</a:t>
            </a:r>
          </a:p>
          <a:p>
            <a:pPr indent="457200" algn="just"/>
            <a:r>
              <a:rPr lang="ru-RU" sz="2100" dirty="0" smtClean="0">
                <a:latin typeface="Times New Roman" pitchFamily="18" charset="0"/>
                <a:cs typeface="Times New Roman" pitchFamily="18" charset="0"/>
              </a:rPr>
              <a:t>Повышение эффективности бюджетных расходов.</a:t>
            </a:r>
          </a:p>
          <a:p>
            <a:pPr indent="457200" algn="just"/>
            <a:r>
              <a:rPr lang="ru-RU" sz="2100" dirty="0" smtClean="0">
                <a:latin typeface="Times New Roman" pitchFamily="18" charset="0"/>
                <a:cs typeface="Times New Roman" pitchFamily="18" charset="0"/>
              </a:rPr>
              <a:t>Повышение качества образовательных услуг и обеспечение возможности для населения Южского муниципального района получить качественное образование. </a:t>
            </a:r>
          </a:p>
          <a:p>
            <a:pPr indent="457200" algn="just"/>
            <a:r>
              <a:rPr lang="ru-RU" sz="2100" dirty="0" smtClean="0">
                <a:latin typeface="Times New Roman" pitchFamily="18" charset="0"/>
                <a:cs typeface="Times New Roman" pitchFamily="18" charset="0"/>
              </a:rPr>
              <a:t>Создание условий для улучшения доступа населения района к культурным ценностям.</a:t>
            </a:r>
          </a:p>
          <a:p>
            <a:pPr indent="457200" algn="just"/>
            <a:r>
              <a:rPr lang="ru-RU" sz="2100" dirty="0" smtClean="0">
                <a:latin typeface="Times New Roman" pitchFamily="18" charset="0"/>
                <a:cs typeface="Times New Roman" pitchFamily="18" charset="0"/>
              </a:rPr>
              <a:t> Развитие физической культуры и массового спорта, обеспечение доступности занятий спортом для всех слоев населения, содействие развитию туризма.</a:t>
            </a:r>
          </a:p>
          <a:p>
            <a:pPr indent="457200" algn="just"/>
            <a:r>
              <a:rPr lang="ru-RU" sz="2100" dirty="0" smtClean="0">
                <a:latin typeface="Times New Roman" pitchFamily="18" charset="0"/>
                <a:cs typeface="Times New Roman" pitchFamily="18" charset="0"/>
              </a:rPr>
              <a:t> Оптимизация функций местного самоуправления и организационной структуры исполнительно-распорядительных органов местного самоуправления Южского муниципального района</a:t>
            </a:r>
            <a:endParaRPr lang="ru-RU" sz="21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37"/>
          <p:cNvPicPr>
            <a:picLocks noChangeAspect="1" noChangeArrowheads="1"/>
          </p:cNvPicPr>
          <p:nvPr/>
        </p:nvPicPr>
        <p:blipFill>
          <a:blip r:embed="rId3" cstate="print"/>
          <a:srcRect/>
          <a:stretch>
            <a:fillRect/>
          </a:stretch>
        </p:blipFill>
        <p:spPr bwMode="auto">
          <a:xfrm>
            <a:off x="325438" y="174625"/>
            <a:ext cx="976312" cy="1189038"/>
          </a:xfrm>
          <a:prstGeom prst="rect">
            <a:avLst/>
          </a:prstGeom>
          <a:noFill/>
          <a:ln w="9525">
            <a:noFill/>
            <a:miter lim="800000"/>
            <a:headEnd/>
            <a:tailEnd/>
          </a:ln>
        </p:spPr>
      </p:pic>
      <p:sp>
        <p:nvSpPr>
          <p:cNvPr id="7174" name="Rectangle 6"/>
          <p:cNvSpPr>
            <a:spLocks noChangeArrowheads="1"/>
          </p:cNvSpPr>
          <p:nvPr/>
        </p:nvSpPr>
        <p:spPr bwMode="auto">
          <a:xfrm>
            <a:off x="0" y="0"/>
            <a:ext cx="9144000" cy="13234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1" hangingPunct="1">
              <a:defRPr/>
            </a:pPr>
            <a:r>
              <a:rPr lang="ru-RU" sz="2000" b="1" dirty="0">
                <a:solidFill>
                  <a:srgbClr val="800000"/>
                </a:solidFill>
                <a:effectLst>
                  <a:outerShdw blurRad="38100" dist="38100" dir="2700000" algn="tl">
                    <a:srgbClr val="FFFFFF"/>
                  </a:outerShdw>
                </a:effectLst>
                <a:latin typeface="Times New Roman" pitchFamily="18" charset="0"/>
              </a:rPr>
              <a:t>ПРОГНОЗ </a:t>
            </a:r>
          </a:p>
          <a:p>
            <a:pPr algn="ctr" eaLnBrk="1" hangingPunct="1">
              <a:defRPr/>
            </a:pPr>
            <a:r>
              <a:rPr lang="ru-RU" sz="2000" b="1" dirty="0">
                <a:solidFill>
                  <a:srgbClr val="800000"/>
                </a:solidFill>
                <a:effectLst>
                  <a:outerShdw blurRad="38100" dist="38100" dir="2700000" algn="tl">
                    <a:srgbClr val="FFFFFF"/>
                  </a:outerShdw>
                </a:effectLst>
                <a:latin typeface="Times New Roman" pitchFamily="18" charset="0"/>
              </a:rPr>
              <a:t>СОЦИАЛЬНО-ЭКОНОМИЧЕСКОГО РАЗВИТИЯ </a:t>
            </a:r>
          </a:p>
          <a:p>
            <a:pPr algn="ctr" eaLnBrk="1" hangingPunct="1">
              <a:defRPr/>
            </a:pPr>
            <a:r>
              <a:rPr lang="ru-RU" sz="2000" b="1" dirty="0">
                <a:solidFill>
                  <a:srgbClr val="800000"/>
                </a:solidFill>
                <a:effectLst>
                  <a:outerShdw blurRad="38100" dist="38100" dir="2700000" algn="tl">
                    <a:srgbClr val="FFFFFF"/>
                  </a:outerShdw>
                </a:effectLst>
                <a:latin typeface="Times New Roman" pitchFamily="18" charset="0"/>
              </a:rPr>
              <a:t>Южского муниципального района </a:t>
            </a:r>
          </a:p>
          <a:p>
            <a:pPr algn="ctr" eaLnBrk="1" hangingPunct="1">
              <a:defRPr/>
            </a:pPr>
            <a:r>
              <a:rPr lang="ru-RU" sz="2000" b="1" dirty="0" smtClean="0">
                <a:solidFill>
                  <a:srgbClr val="800000"/>
                </a:solidFill>
                <a:effectLst>
                  <a:outerShdw blurRad="38100" dist="38100" dir="2700000" algn="tl">
                    <a:srgbClr val="FFFFFF"/>
                  </a:outerShdw>
                </a:effectLst>
                <a:latin typeface="Times New Roman" pitchFamily="18" charset="0"/>
              </a:rPr>
              <a:t>за 2016 год</a:t>
            </a:r>
            <a:endParaRPr lang="ru-RU" sz="2000" b="1" dirty="0">
              <a:solidFill>
                <a:srgbClr val="800000"/>
              </a:solidFill>
              <a:effectLst>
                <a:outerShdw blurRad="38100" dist="38100" dir="2700000" algn="tl">
                  <a:srgbClr val="FFFFFF"/>
                </a:outerShdw>
              </a:effectLst>
              <a:latin typeface="Times New Roman" pitchFamily="18" charset="0"/>
            </a:endParaRPr>
          </a:p>
        </p:txBody>
      </p:sp>
      <p:sp>
        <p:nvSpPr>
          <p:cNvPr id="7176" name="Rectangle 8"/>
          <p:cNvSpPr>
            <a:spLocks noChangeArrowheads="1"/>
          </p:cNvSpPr>
          <p:nvPr/>
        </p:nvSpPr>
        <p:spPr bwMode="auto">
          <a:xfrm>
            <a:off x="0" y="4077072"/>
            <a:ext cx="6697663" cy="4572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0000" tIns="46800" rIns="90000" bIns="46800"/>
          <a:lstStyle/>
          <a:p>
            <a:pPr marL="184150" indent="-182563" algn="ctr" defTabSz="449263" eaLnBrk="1" hangingPunct="1">
              <a:spcBef>
                <a:spcPts val="400"/>
              </a:spcBef>
              <a:tabLst>
                <a:tab pos="184150" algn="l"/>
                <a:tab pos="631825" algn="l"/>
                <a:tab pos="1081088" algn="l"/>
                <a:tab pos="1530350" algn="l"/>
                <a:tab pos="1979613" algn="l"/>
                <a:tab pos="2428875" algn="l"/>
                <a:tab pos="2878138" algn="l"/>
                <a:tab pos="3327400" algn="l"/>
                <a:tab pos="3776663" algn="l"/>
                <a:tab pos="4225925" algn="l"/>
                <a:tab pos="4675188" algn="l"/>
                <a:tab pos="5124450" algn="l"/>
                <a:tab pos="5573713" algn="l"/>
                <a:tab pos="6022975" algn="l"/>
                <a:tab pos="6472238" algn="l"/>
                <a:tab pos="6921500" algn="l"/>
                <a:tab pos="7370763" algn="l"/>
                <a:tab pos="7820025" algn="l"/>
                <a:tab pos="8269288" algn="l"/>
                <a:tab pos="8718550" algn="l"/>
                <a:tab pos="9167813" algn="l"/>
              </a:tabLst>
            </a:pPr>
            <a:r>
              <a:rPr lang="ru-RU"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Оборот розничной </a:t>
            </a:r>
            <a:r>
              <a:rPr lang="ru-RU" sz="1200" b="1"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торговли </a:t>
            </a:r>
            <a:r>
              <a:rPr lang="ru-RU"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увеличится на </a:t>
            </a:r>
            <a:r>
              <a:rPr lang="ru-RU" sz="1200" b="1"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5,2%</a:t>
            </a:r>
            <a:r>
              <a:rPr lang="en-GB"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a:t>
            </a:r>
            <a:r>
              <a:rPr lang="ru-RU"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 Объём платных услуг вырастет на </a:t>
            </a:r>
            <a:r>
              <a:rPr lang="ru-RU" sz="1200" b="1"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2%</a:t>
            </a:r>
            <a:endParaRPr lang="en-GB"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endParaRPr>
          </a:p>
        </p:txBody>
      </p:sp>
      <p:sp>
        <p:nvSpPr>
          <p:cNvPr id="7177" name="Rectangle 9"/>
          <p:cNvSpPr>
            <a:spLocks noChangeArrowheads="1"/>
          </p:cNvSpPr>
          <p:nvPr/>
        </p:nvSpPr>
        <p:spPr bwMode="auto">
          <a:xfrm rot="10800000" flipV="1">
            <a:off x="5508625" y="1484313"/>
            <a:ext cx="3527425" cy="3127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lstStyle/>
          <a:p>
            <a:pPr marL="339725" indent="-338138" algn="ctr" defTabSz="449263" eaLnBrk="1" hangingPunct="1">
              <a:spcBef>
                <a:spcPts val="400"/>
              </a:spcBef>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200" b="1" dirty="0">
                <a:solidFill>
                  <a:srgbClr val="000000"/>
                </a:solidFill>
                <a:effectLst>
                  <a:outerShdw blurRad="38100" dist="38100" dir="2700000" algn="tl">
                    <a:srgbClr val="FFFFFF"/>
                  </a:outerShdw>
                </a:effectLst>
                <a:latin typeface="Times New Roman" pitchFamily="18" charset="0"/>
                <a:cs typeface="Times New Roman" pitchFamily="18" charset="0"/>
              </a:rPr>
              <a:t>Объём инвестиций </a:t>
            </a:r>
            <a:r>
              <a:rPr lang="ru-RU" sz="12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увеличится на 3 %</a:t>
            </a:r>
            <a:endParaRPr lang="en-GB" sz="1600" b="1" dirty="0">
              <a:effectLst>
                <a:outerShdw blurRad="38100" dist="38100" dir="2700000" algn="tl">
                  <a:srgbClr val="FFFFFF"/>
                </a:outerShdw>
              </a:effectLst>
              <a:latin typeface="Arial" charset="0"/>
            </a:endParaRPr>
          </a:p>
        </p:txBody>
      </p:sp>
      <p:sp>
        <p:nvSpPr>
          <p:cNvPr id="7178" name="Rectangle 10"/>
          <p:cNvSpPr>
            <a:spLocks noChangeArrowheads="1"/>
          </p:cNvSpPr>
          <p:nvPr/>
        </p:nvSpPr>
        <p:spPr bwMode="auto">
          <a:xfrm>
            <a:off x="0" y="1412777"/>
            <a:ext cx="5364088" cy="36004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0000" tIns="46800" rIns="90000" bIns="46800"/>
          <a:lstStyle/>
          <a:p>
            <a:pPr algn="ctr" defTabSz="449263" eaLnBrk="1" hangingPunct="1">
              <a:spcBef>
                <a:spcPts val="400"/>
              </a:spcBef>
              <a:tabLst>
                <a:tab pos="184150" algn="l"/>
                <a:tab pos="631825" algn="l"/>
                <a:tab pos="1081088" algn="l"/>
                <a:tab pos="1530350" algn="l"/>
                <a:tab pos="1979613" algn="l"/>
                <a:tab pos="2428875" algn="l"/>
                <a:tab pos="2878138" algn="l"/>
                <a:tab pos="3327400" algn="l"/>
                <a:tab pos="3776663" algn="l"/>
                <a:tab pos="4225925" algn="l"/>
                <a:tab pos="4675188" algn="l"/>
                <a:tab pos="5124450" algn="l"/>
                <a:tab pos="5573713" algn="l"/>
                <a:tab pos="6022975" algn="l"/>
                <a:tab pos="6472238" algn="l"/>
                <a:tab pos="6921500" algn="l"/>
                <a:tab pos="7370763" algn="l"/>
                <a:tab pos="7820025" algn="l"/>
                <a:tab pos="8269288" algn="l"/>
                <a:tab pos="8718550" algn="l"/>
                <a:tab pos="9167813" algn="l"/>
              </a:tabLst>
            </a:pPr>
            <a:r>
              <a:rPr lang="ru-RU"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Промышленное производство вырастет на </a:t>
            </a:r>
            <a:r>
              <a:rPr lang="ru-RU" sz="1200" b="1"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5 %</a:t>
            </a:r>
            <a:endParaRPr lang="en-GB"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endParaRPr>
          </a:p>
          <a:p>
            <a:pPr defTabSz="449263" eaLnBrk="1" hangingPunct="1">
              <a:spcBef>
                <a:spcPts val="400"/>
              </a:spcBef>
              <a:tabLst>
                <a:tab pos="184150" algn="l"/>
                <a:tab pos="631825" algn="l"/>
                <a:tab pos="1081088" algn="l"/>
                <a:tab pos="1530350" algn="l"/>
                <a:tab pos="1979613" algn="l"/>
                <a:tab pos="2428875" algn="l"/>
                <a:tab pos="2878138" algn="l"/>
                <a:tab pos="3327400" algn="l"/>
                <a:tab pos="3776663" algn="l"/>
                <a:tab pos="4225925" algn="l"/>
                <a:tab pos="4675188" algn="l"/>
                <a:tab pos="5124450" algn="l"/>
                <a:tab pos="5573713" algn="l"/>
                <a:tab pos="6022975" algn="l"/>
                <a:tab pos="6472238" algn="l"/>
                <a:tab pos="6921500" algn="l"/>
                <a:tab pos="7370763" algn="l"/>
                <a:tab pos="7820025" algn="l"/>
                <a:tab pos="8269288" algn="l"/>
                <a:tab pos="8718550" algn="l"/>
                <a:tab pos="9167813" algn="l"/>
              </a:tabLst>
            </a:pPr>
            <a:r>
              <a:rPr lang="en-GB" sz="1600"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    </a:t>
            </a:r>
          </a:p>
        </p:txBody>
      </p:sp>
      <p:pic>
        <p:nvPicPr>
          <p:cNvPr id="19463" name="Picture 14"/>
          <p:cNvPicPr>
            <a:picLocks noChangeAspect="1" noChangeArrowheads="1"/>
          </p:cNvPicPr>
          <p:nvPr/>
        </p:nvPicPr>
        <p:blipFill>
          <a:blip r:embed="rId4" cstate="print"/>
          <a:srcRect/>
          <a:stretch>
            <a:fillRect/>
          </a:stretch>
        </p:blipFill>
        <p:spPr bwMode="auto">
          <a:xfrm>
            <a:off x="206375" y="1831975"/>
            <a:ext cx="2795588" cy="1965325"/>
          </a:xfrm>
          <a:prstGeom prst="rect">
            <a:avLst/>
          </a:prstGeom>
          <a:noFill/>
          <a:ln w="9525">
            <a:noFill/>
            <a:round/>
            <a:headEnd/>
            <a:tailEnd/>
          </a:ln>
          <a:effectLst>
            <a:glow rad="228600">
              <a:schemeClr val="accent2">
                <a:satMod val="175000"/>
                <a:alpha val="40000"/>
              </a:schemeClr>
            </a:glow>
          </a:effectLst>
        </p:spPr>
      </p:pic>
      <p:pic>
        <p:nvPicPr>
          <p:cNvPr id="19464" name="Picture 17" descr="E:\Мои документы\Мои рисунки\швеи Новость\P1000566.JPG"/>
          <p:cNvPicPr>
            <a:picLocks noChangeAspect="1" noChangeArrowheads="1"/>
          </p:cNvPicPr>
          <p:nvPr/>
        </p:nvPicPr>
        <p:blipFill>
          <a:blip r:embed="rId5" cstate="print"/>
          <a:srcRect/>
          <a:stretch>
            <a:fillRect/>
          </a:stretch>
        </p:blipFill>
        <p:spPr bwMode="auto">
          <a:xfrm>
            <a:off x="3162300" y="1847850"/>
            <a:ext cx="2601913" cy="1952625"/>
          </a:xfrm>
          <a:prstGeom prst="rect">
            <a:avLst/>
          </a:prstGeom>
          <a:noFill/>
          <a:ln w="9525">
            <a:noFill/>
            <a:miter lim="800000"/>
            <a:headEnd/>
            <a:tailEnd/>
          </a:ln>
          <a:effectLst>
            <a:glow rad="228600">
              <a:schemeClr val="accent5">
                <a:satMod val="175000"/>
                <a:alpha val="40000"/>
              </a:schemeClr>
            </a:glow>
          </a:effectLst>
        </p:spPr>
      </p:pic>
      <p:pic>
        <p:nvPicPr>
          <p:cNvPr id="19465" name="Рисунок 1"/>
          <p:cNvPicPr>
            <a:picLocks noChangeAspect="1"/>
          </p:cNvPicPr>
          <p:nvPr/>
        </p:nvPicPr>
        <p:blipFill>
          <a:blip r:embed="rId6" cstate="print"/>
          <a:srcRect/>
          <a:stretch>
            <a:fillRect/>
          </a:stretch>
        </p:blipFill>
        <p:spPr bwMode="auto">
          <a:xfrm>
            <a:off x="3275013" y="4489450"/>
            <a:ext cx="3043237" cy="1935163"/>
          </a:xfrm>
          <a:prstGeom prst="rect">
            <a:avLst/>
          </a:prstGeom>
          <a:noFill/>
          <a:ln w="9525">
            <a:noFill/>
            <a:miter lim="800000"/>
            <a:headEnd/>
            <a:tailEnd/>
          </a:ln>
          <a:effectLst>
            <a:glow rad="228600">
              <a:schemeClr val="accent4">
                <a:satMod val="175000"/>
                <a:alpha val="40000"/>
              </a:schemeClr>
            </a:glow>
          </a:effectLst>
        </p:spPr>
      </p:pic>
      <p:pic>
        <p:nvPicPr>
          <p:cNvPr id="19" name="Picture 6" descr="\\Server\public\Почта\почта_Таран\Фото с фотика\IMG_2041.JPG"/>
          <p:cNvPicPr>
            <a:picLocks noChangeAspect="1" noChangeArrowheads="1"/>
          </p:cNvPicPr>
          <p:nvPr/>
        </p:nvPicPr>
        <p:blipFill>
          <a:blip r:embed="rId7" cstate="print"/>
          <a:srcRect/>
          <a:stretch>
            <a:fillRect/>
          </a:stretch>
        </p:blipFill>
        <p:spPr>
          <a:xfrm>
            <a:off x="395536" y="4566203"/>
            <a:ext cx="2708824" cy="1806252"/>
          </a:xfrm>
          <a:prstGeom prst="rect">
            <a:avLst/>
          </a:prstGeom>
          <a:ln w="38100" cap="sq" cmpd="thickThin">
            <a:solidFill>
              <a:srgbClr val="000000"/>
            </a:solidFill>
          </a:ln>
          <a:effectLst>
            <a:glow rad="228600">
              <a:schemeClr val="accent6">
                <a:satMod val="175000"/>
                <a:alpha val="40000"/>
              </a:schemeClr>
            </a:glow>
            <a:innerShdw blurRad="76200">
              <a:srgbClr val="000000"/>
            </a:innerShdw>
          </a:effectLst>
        </p:spPr>
      </p:pic>
      <p:pic>
        <p:nvPicPr>
          <p:cNvPr id="19467" name="Рисунок 2"/>
          <p:cNvPicPr>
            <a:picLocks noChangeAspect="1"/>
          </p:cNvPicPr>
          <p:nvPr/>
        </p:nvPicPr>
        <p:blipFill>
          <a:blip r:embed="rId8" cstate="print"/>
          <a:srcRect/>
          <a:stretch>
            <a:fillRect/>
          </a:stretch>
        </p:blipFill>
        <p:spPr bwMode="auto">
          <a:xfrm>
            <a:off x="5911850" y="1843088"/>
            <a:ext cx="3052763" cy="1954212"/>
          </a:xfrm>
          <a:prstGeom prst="rect">
            <a:avLst/>
          </a:prstGeom>
          <a:noFill/>
          <a:ln w="9525">
            <a:noFill/>
            <a:miter lim="800000"/>
            <a:headEnd/>
            <a:tailEnd/>
          </a:ln>
          <a:effectLst>
            <a:glow rad="228600">
              <a:schemeClr val="accent6">
                <a:satMod val="175000"/>
                <a:alpha val="40000"/>
              </a:schemeClr>
            </a:glow>
          </a:effectLst>
        </p:spPr>
      </p:pic>
      <p:sp>
        <p:nvSpPr>
          <p:cNvPr id="6" name="Прямоугольник 5"/>
          <p:cNvSpPr/>
          <p:nvPr/>
        </p:nvSpPr>
        <p:spPr>
          <a:xfrm rot="10800000" flipV="1">
            <a:off x="6588224" y="4094498"/>
            <a:ext cx="2447826"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1" hangingPunct="1">
              <a:spcBef>
                <a:spcPts val="400"/>
              </a:spcBef>
            </a:pPr>
            <a:r>
              <a:rPr lang="ru-RU" sz="1200" b="1" dirty="0">
                <a:solidFill>
                  <a:srgbClr val="000000"/>
                </a:solidFill>
                <a:effectLst>
                  <a:outerShdw blurRad="38100" dist="38100" dir="2700000" algn="tl">
                    <a:srgbClr val="C0C0C0"/>
                  </a:outerShdw>
                </a:effectLst>
                <a:latin typeface="Times New Roman" pitchFamily="18" charset="0"/>
                <a:ea typeface="DejaVu Sans" charset="0"/>
                <a:cs typeface="DejaVu Sans" charset="0"/>
              </a:rPr>
              <a:t>Рост средней заработной платы составит </a:t>
            </a:r>
            <a:r>
              <a:rPr lang="ru-RU" sz="1200" b="1"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3,5%</a:t>
            </a:r>
            <a:r>
              <a:rPr lang="en-GB" sz="1200" dirty="0" smtClean="0">
                <a:solidFill>
                  <a:srgbClr val="000000"/>
                </a:solidFill>
                <a:effectLst>
                  <a:outerShdw blurRad="38100" dist="38100" dir="2700000" algn="tl">
                    <a:srgbClr val="C0C0C0"/>
                  </a:outerShdw>
                </a:effectLst>
                <a:latin typeface="Times New Roman" pitchFamily="18" charset="0"/>
                <a:ea typeface="DejaVu Sans" charset="0"/>
                <a:cs typeface="DejaVu Sans" charset="0"/>
              </a:rPr>
              <a:t>    </a:t>
            </a:r>
            <a:endParaRPr lang="en-GB" sz="1200" dirty="0">
              <a:solidFill>
                <a:srgbClr val="000000"/>
              </a:solidFill>
              <a:effectLst>
                <a:outerShdw blurRad="38100" dist="38100" dir="2700000" algn="tl">
                  <a:srgbClr val="C0C0C0"/>
                </a:outerShdw>
              </a:effectLst>
              <a:latin typeface="Times New Roman" pitchFamily="18" charset="0"/>
              <a:ea typeface="DejaVu Sans" charset="0"/>
              <a:cs typeface="DejaVu Sans" charset="0"/>
            </a:endParaRPr>
          </a:p>
        </p:txBody>
      </p:sp>
      <p:pic>
        <p:nvPicPr>
          <p:cNvPr id="19469" name="Рисунок 7"/>
          <p:cNvPicPr>
            <a:picLocks noChangeAspect="1"/>
          </p:cNvPicPr>
          <p:nvPr/>
        </p:nvPicPr>
        <p:blipFill>
          <a:blip r:embed="rId9" cstate="print"/>
          <a:srcRect/>
          <a:stretch>
            <a:fillRect/>
          </a:stretch>
        </p:blipFill>
        <p:spPr bwMode="auto">
          <a:xfrm>
            <a:off x="6389688" y="4556125"/>
            <a:ext cx="2574925" cy="1862138"/>
          </a:xfrm>
          <a:prstGeom prst="rect">
            <a:avLst/>
          </a:prstGeom>
          <a:noFill/>
          <a:ln w="9525">
            <a:noFill/>
            <a:miter lim="800000"/>
            <a:headEnd/>
            <a:tailEnd/>
          </a:ln>
          <a:effectLst>
            <a:glow rad="228600">
              <a:schemeClr val="accent1">
                <a:satMod val="175000"/>
                <a:alpha val="40000"/>
              </a:schemeClr>
            </a:glo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a:effectLst>
            <a:glow rad="2286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oAutofit/>
          </a:bodyPr>
          <a:lstStyle/>
          <a:p>
            <a:r>
              <a:rPr lang="ru-RU" sz="3200" b="1" dirty="0" smtClean="0">
                <a:latin typeface="Times New Roman" pitchFamily="18" charset="0"/>
                <a:cs typeface="Times New Roman" pitchFamily="18" charset="0"/>
              </a:rPr>
              <a:t>Бюджетный прогноз </a:t>
            </a:r>
            <a:r>
              <a:rPr lang="ru-RU" sz="3200" b="1" dirty="0" err="1" smtClean="0">
                <a:latin typeface="Times New Roman" pitchFamily="18" charset="0"/>
                <a:cs typeface="Times New Roman" pitchFamily="18" charset="0"/>
              </a:rPr>
              <a:t>Южского</a:t>
            </a:r>
            <a:r>
              <a:rPr lang="ru-RU" sz="3200" b="1" dirty="0" smtClean="0">
                <a:latin typeface="Times New Roman" pitchFamily="18" charset="0"/>
                <a:cs typeface="Times New Roman" pitchFamily="18" charset="0"/>
              </a:rPr>
              <a:t> муниципального района на 2016-2021 годы</a:t>
            </a:r>
            <a:endParaRPr lang="ru-RU" sz="3200" b="1" dirty="0">
              <a:latin typeface="Times New Roman" pitchFamily="18" charset="0"/>
              <a:cs typeface="Times New Roman" pitchFamily="18" charset="0"/>
            </a:endParaRPr>
          </a:p>
        </p:txBody>
      </p:sp>
      <p:sp>
        <p:nvSpPr>
          <p:cNvPr id="3" name="Содержимое 2"/>
          <p:cNvSpPr>
            <a:spLocks noGrp="1"/>
          </p:cNvSpPr>
          <p:nvPr>
            <p:ph idx="1"/>
          </p:nvPr>
        </p:nvSpPr>
        <p:spPr>
          <a:xfrm>
            <a:off x="0" y="1124744"/>
            <a:ext cx="9144000" cy="5733256"/>
          </a:xfrm>
          <a:effectLst>
            <a:glow rad="228600">
              <a:schemeClr val="accent1">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ctr">
              <a:buNone/>
            </a:pPr>
            <a:r>
              <a:rPr lang="ru-RU" sz="2000" b="1" u="sng" dirty="0" smtClean="0">
                <a:solidFill>
                  <a:srgbClr val="0070C0"/>
                </a:solidFill>
                <a:latin typeface="Times New Roman" pitchFamily="18" charset="0"/>
                <a:cs typeface="Times New Roman" pitchFamily="18" charset="0"/>
              </a:rPr>
              <a:t>Нормативная правовая база для разработки бюджетного  прогноза </a:t>
            </a:r>
            <a:r>
              <a:rPr lang="ru-RU" sz="2000" b="1" u="sng" dirty="0" err="1" smtClean="0">
                <a:solidFill>
                  <a:srgbClr val="0070C0"/>
                </a:solidFill>
                <a:latin typeface="Times New Roman" pitchFamily="18" charset="0"/>
                <a:cs typeface="Times New Roman" pitchFamily="18" charset="0"/>
              </a:rPr>
              <a:t>Южского</a:t>
            </a:r>
            <a:r>
              <a:rPr lang="ru-RU" sz="2000" b="1" u="sng" dirty="0" smtClean="0">
                <a:solidFill>
                  <a:srgbClr val="0070C0"/>
                </a:solidFill>
                <a:latin typeface="Times New Roman" pitchFamily="18" charset="0"/>
                <a:cs typeface="Times New Roman" pitchFamily="18" charset="0"/>
              </a:rPr>
              <a:t> муниципального района</a:t>
            </a:r>
          </a:p>
          <a:p>
            <a:pPr algn="just">
              <a:buFont typeface="Wingdings" pitchFamily="2" charset="2"/>
              <a:buChar char="Ø"/>
            </a:pPr>
            <a:r>
              <a:rPr lang="ru-RU" sz="2000" dirty="0" smtClean="0">
                <a:solidFill>
                  <a:schemeClr val="tx1"/>
                </a:solidFill>
                <a:latin typeface="Times New Roman" pitchFamily="18" charset="0"/>
                <a:cs typeface="Times New Roman" pitchFamily="18" charset="0"/>
              </a:rPr>
              <a:t>Бюджетный кодекс Российской Федерации</a:t>
            </a:r>
            <a:endParaRPr lang="ru-RU" sz="2000" dirty="0" smtClean="0">
              <a:solidFill>
                <a:srgbClr val="0070C0"/>
              </a:solidFill>
              <a:latin typeface="Times New Roman" pitchFamily="18" charset="0"/>
              <a:cs typeface="Times New Roman" pitchFamily="18" charset="0"/>
            </a:endParaRPr>
          </a:p>
          <a:p>
            <a:pPr algn="just">
              <a:buFont typeface="Wingdings" pitchFamily="2" charset="2"/>
              <a:buChar char="Ø"/>
            </a:pPr>
            <a:r>
              <a:rPr lang="ru-RU" sz="2000" dirty="0" smtClean="0">
                <a:solidFill>
                  <a:schemeClr val="tx1"/>
                </a:solidFill>
                <a:latin typeface="Times New Roman" pitchFamily="18" charset="0"/>
                <a:cs typeface="Times New Roman" pitchFamily="18" charset="0"/>
              </a:rPr>
              <a:t>Федеральный закон от 28.06.2014 № 172-ФЗ « О стратегическом планировании в Российской Федерации»</a:t>
            </a:r>
          </a:p>
          <a:p>
            <a:pPr algn="just">
              <a:buFont typeface="Wingdings" pitchFamily="2" charset="2"/>
              <a:buChar char="Ø"/>
            </a:pPr>
            <a:r>
              <a:rPr lang="ru-RU" sz="2000" dirty="0" smtClean="0">
                <a:solidFill>
                  <a:schemeClr val="tx1"/>
                </a:solidFill>
                <a:latin typeface="Times New Roman" pitchFamily="18" charset="0"/>
                <a:cs typeface="Times New Roman" pitchFamily="18" charset="0"/>
              </a:rPr>
              <a:t>Постановление Администрации </a:t>
            </a:r>
            <a:r>
              <a:rPr lang="ru-RU" sz="2000" dirty="0" err="1" smtClean="0">
                <a:solidFill>
                  <a:schemeClr val="tx1"/>
                </a:solidFill>
                <a:latin typeface="Times New Roman" pitchFamily="18" charset="0"/>
                <a:cs typeface="Times New Roman" pitchFamily="18" charset="0"/>
              </a:rPr>
              <a:t>Южского</a:t>
            </a:r>
            <a:r>
              <a:rPr lang="ru-RU" sz="2000" dirty="0" smtClean="0">
                <a:solidFill>
                  <a:schemeClr val="tx1"/>
                </a:solidFill>
                <a:latin typeface="Times New Roman" pitchFamily="18" charset="0"/>
                <a:cs typeface="Times New Roman" pitchFamily="18" charset="0"/>
              </a:rPr>
              <a:t> муниципального района от 05.11.2015 года №605 «Об утверждении Порядка разработки и утверждения бюджетного прогноза </a:t>
            </a:r>
            <a:r>
              <a:rPr lang="ru-RU" sz="2000" dirty="0" err="1" smtClean="0">
                <a:solidFill>
                  <a:schemeClr val="tx1"/>
                </a:solidFill>
                <a:latin typeface="Times New Roman" pitchFamily="18" charset="0"/>
                <a:cs typeface="Times New Roman" pitchFamily="18" charset="0"/>
              </a:rPr>
              <a:t>Южского</a:t>
            </a:r>
            <a:r>
              <a:rPr lang="ru-RU" sz="2000" dirty="0" smtClean="0">
                <a:solidFill>
                  <a:schemeClr val="tx1"/>
                </a:solidFill>
                <a:latin typeface="Times New Roman" pitchFamily="18" charset="0"/>
                <a:cs typeface="Times New Roman" pitchFamily="18" charset="0"/>
              </a:rPr>
              <a:t> муниципального района на долгосрочный период»</a:t>
            </a:r>
          </a:p>
          <a:p>
            <a:pPr algn="just">
              <a:buNone/>
            </a:pPr>
            <a:r>
              <a:rPr lang="ru-RU" sz="1800" dirty="0" smtClean="0">
                <a:solidFill>
                  <a:schemeClr val="tx1"/>
                </a:solidFill>
                <a:latin typeface="Times New Roman" pitchFamily="18" charset="0"/>
                <a:cs typeface="Times New Roman" pitchFamily="18" charset="0"/>
              </a:rPr>
              <a:t>______________________________________________________________________________</a:t>
            </a:r>
          </a:p>
          <a:p>
            <a:pPr algn="just">
              <a:buNone/>
            </a:pPr>
            <a:endParaRPr lang="ru-RU" sz="1800" dirty="0" smtClean="0">
              <a:solidFill>
                <a:srgbClr val="C00000"/>
              </a:solidFill>
              <a:latin typeface="Times New Roman" pitchFamily="18" charset="0"/>
              <a:cs typeface="Times New Roman" pitchFamily="18" charset="0"/>
            </a:endParaRPr>
          </a:p>
          <a:p>
            <a:pPr algn="just">
              <a:buNone/>
            </a:pPr>
            <a:r>
              <a:rPr lang="ru-RU" sz="2000" dirty="0" smtClean="0">
                <a:solidFill>
                  <a:srgbClr val="C00000"/>
                </a:solidFill>
                <a:latin typeface="Times New Roman" pitchFamily="18" charset="0"/>
                <a:cs typeface="Times New Roman" pitchFamily="18" charset="0"/>
              </a:rPr>
              <a:t>Разработка  бюджетного прогноза Ивановской области на 2016-2021 годы позволит:</a:t>
            </a:r>
          </a:p>
          <a:p>
            <a:pPr algn="just">
              <a:buFont typeface="Wingdings" pitchFamily="2" charset="2"/>
              <a:buChar char="ü"/>
            </a:pPr>
            <a:r>
              <a:rPr lang="ru-RU" sz="2000" dirty="0" smtClean="0">
                <a:solidFill>
                  <a:srgbClr val="C00000"/>
                </a:solidFill>
                <a:latin typeface="Times New Roman" pitchFamily="18" charset="0"/>
                <a:cs typeface="Times New Roman" pitchFamily="18" charset="0"/>
              </a:rPr>
              <a:t>значительно расширить период бюджетного планирования;</a:t>
            </a:r>
          </a:p>
          <a:p>
            <a:pPr algn="just">
              <a:buFont typeface="Wingdings" pitchFamily="2" charset="2"/>
              <a:buChar char="ü"/>
            </a:pPr>
            <a:r>
              <a:rPr lang="ru-RU" sz="2000" dirty="0" smtClean="0">
                <a:solidFill>
                  <a:srgbClr val="C00000"/>
                </a:solidFill>
                <a:latin typeface="Times New Roman" pitchFamily="18" charset="0"/>
                <a:cs typeface="Times New Roman" pitchFamily="18" charset="0"/>
              </a:rPr>
              <a:t>осуществить </a:t>
            </a:r>
            <a:r>
              <a:rPr lang="ru-RU" sz="2000" dirty="0" err="1" smtClean="0">
                <a:solidFill>
                  <a:srgbClr val="C00000"/>
                </a:solidFill>
                <a:latin typeface="Times New Roman" pitchFamily="18" charset="0"/>
                <a:cs typeface="Times New Roman" pitchFamily="18" charset="0"/>
              </a:rPr>
              <a:t>стратегирование</a:t>
            </a:r>
            <a:r>
              <a:rPr lang="ru-RU" sz="2000" dirty="0" smtClean="0">
                <a:solidFill>
                  <a:srgbClr val="C00000"/>
                </a:solidFill>
                <a:latin typeface="Times New Roman" pitchFamily="18" charset="0"/>
                <a:cs typeface="Times New Roman" pitchFamily="18" charset="0"/>
              </a:rPr>
              <a:t> бюджетных показателей </a:t>
            </a:r>
            <a:r>
              <a:rPr lang="ru-RU" sz="2000" dirty="0" err="1" smtClean="0">
                <a:solidFill>
                  <a:srgbClr val="C00000"/>
                </a:solidFill>
                <a:latin typeface="Times New Roman" pitchFamily="18" charset="0"/>
                <a:cs typeface="Times New Roman" pitchFamily="18" charset="0"/>
              </a:rPr>
              <a:t>Южского</a:t>
            </a:r>
            <a:r>
              <a:rPr lang="ru-RU" sz="2000" dirty="0" smtClean="0">
                <a:solidFill>
                  <a:srgbClr val="C00000"/>
                </a:solidFill>
                <a:latin typeface="Times New Roman" pitchFamily="18" charset="0"/>
                <a:cs typeface="Times New Roman" pitchFamily="18" charset="0"/>
              </a:rPr>
              <a:t> муниципального района;</a:t>
            </a:r>
          </a:p>
          <a:p>
            <a:pPr algn="just">
              <a:buFont typeface="Wingdings" pitchFamily="2" charset="2"/>
              <a:buChar char="ü"/>
            </a:pPr>
            <a:r>
              <a:rPr lang="ru-RU" sz="2000" dirty="0" smtClean="0">
                <a:solidFill>
                  <a:srgbClr val="C00000"/>
                </a:solidFill>
                <a:latin typeface="Times New Roman" pitchFamily="18" charset="0"/>
                <a:cs typeface="Times New Roman" pitchFamily="18" charset="0"/>
              </a:rPr>
              <a:t>обозначить объемы финансового обеспечения муниципальных программ </a:t>
            </a:r>
            <a:r>
              <a:rPr lang="ru-RU" sz="2000" dirty="0" err="1" smtClean="0">
                <a:solidFill>
                  <a:srgbClr val="C00000"/>
                </a:solidFill>
                <a:latin typeface="Times New Roman" pitchFamily="18" charset="0"/>
                <a:cs typeface="Times New Roman" pitchFamily="18" charset="0"/>
              </a:rPr>
              <a:t>Южского</a:t>
            </a:r>
            <a:r>
              <a:rPr lang="ru-RU" sz="2000" dirty="0" smtClean="0">
                <a:solidFill>
                  <a:srgbClr val="C00000"/>
                </a:solidFill>
                <a:latin typeface="Times New Roman" pitchFamily="18" charset="0"/>
                <a:cs typeface="Times New Roman" pitchFamily="18" charset="0"/>
              </a:rPr>
              <a:t> муниципального района на весь период их действия.</a:t>
            </a:r>
          </a:p>
          <a:p>
            <a:pPr algn="r">
              <a:buNone/>
            </a:pPr>
            <a:endParaRPr lang="ru-RU" sz="1800" dirty="0" smtClean="0">
              <a:solidFill>
                <a:schemeClr val="tx1"/>
              </a:solidFill>
              <a:latin typeface="Times New Roman" pitchFamily="18" charset="0"/>
              <a:cs typeface="Times New Roman" pitchFamily="18" charset="0"/>
            </a:endParaRPr>
          </a:p>
          <a:p>
            <a:pPr algn="just">
              <a:buNone/>
            </a:pPr>
            <a:endParaRPr lang="ru-RU" sz="1800" dirty="0" smtClean="0">
              <a:solidFill>
                <a:schemeClr val="tx1"/>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2157</TotalTime>
  <Words>5049</Words>
  <Application>Microsoft Office PowerPoint</Application>
  <PresentationFormat>Экран (4:3)</PresentationFormat>
  <Paragraphs>1241</Paragraphs>
  <Slides>43</Slides>
  <Notes>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43</vt:i4>
      </vt:variant>
    </vt:vector>
  </HeadingPairs>
  <TitlesOfParts>
    <vt:vector size="51" baseType="lpstr">
      <vt:lpstr>Arial</vt:lpstr>
      <vt:lpstr>Calibri</vt:lpstr>
      <vt:lpstr>Courier New</vt:lpstr>
      <vt:lpstr>DejaVu Sans</vt:lpstr>
      <vt:lpstr>Lucida Sans Unicode</vt:lpstr>
      <vt:lpstr>Times New Roman</vt:lpstr>
      <vt:lpstr>Wingdings</vt:lpstr>
      <vt:lpstr>Тема Office</vt:lpstr>
      <vt:lpstr>  БЮДЖЕТ ДЛЯ ГРАЖДАН  к Решению Совета Южского муниципального района от 26.12.2016 № 105 «О  бюджете Южского муниципального района на 2017 год и на плановый период 2018 и 2019 годов»   Южа 2016</vt:lpstr>
      <vt:lpstr>Презентация PowerPoint</vt:lpstr>
      <vt:lpstr>Южский район</vt:lpstr>
      <vt:lpstr>ЧТО ТАКОЕ «БЮДЖЕТ ДЛЯ ГРАЖДАН»? </vt:lpstr>
      <vt:lpstr>ЧТО ТАКОЕ БЮДЖЕТ ? </vt:lpstr>
      <vt:lpstr>НА ЧЕМ ОСНОВЫВАЕТСЯ СОСТАВЛЕНИЕ БЮДЖЕТА РАЙОНА? </vt:lpstr>
      <vt:lpstr>Презентация PowerPoint</vt:lpstr>
      <vt:lpstr>Презентация PowerPoint</vt:lpstr>
      <vt:lpstr>Бюджетный прогноз Южского муниципального района на 2016-2021 годы</vt:lpstr>
      <vt:lpstr>Основные характеристики бюджета Южского муниципального района в 2015-2019 годах</vt:lpstr>
      <vt:lpstr>ОСНОВНЫЕ ХАРАКТЕРИСТИКИ БЮДЖЕТА ЮЖСКОГО МУНИЦИПАЛЬНОГО РАЙОНА НА 2017 - 2019 ГОДЫ                                                                    (млн. руб.)</vt:lpstr>
      <vt:lpstr>СТРУКТУРА ДОХОДОВ БЮДЖЕТА В 2017 ГОДУ </vt:lpstr>
      <vt:lpstr> Структура налоговых доходов бюджета района в 2017  году </vt:lpstr>
      <vt:lpstr>Структура неналоговых доходов бюджета района в 2017 году </vt:lpstr>
      <vt:lpstr>Динамика безвозмездных поступлений в бюджет Южского муниципального района в 2015-2019 годах</vt:lpstr>
      <vt:lpstr>Безвозмездные поступления из областного бюджета в 2015-2019 годах</vt:lpstr>
      <vt:lpstr>СТРУКТУРА РАСХОДОВ БЮДЖЕТА НА 2017 ГОД </vt:lpstr>
      <vt:lpstr>БЮДЖЕТ ЮЖСКОГО МУНИЦИПАЛЬНОГО РАЙОНА НА 2017 ГОД И НА ПЛАНОВЫЙ ПЕРИОД 2018 И 2019 ГОДОВ – ПРОГРАММНЫЙ БЮДЖЕТ </vt:lpstr>
      <vt:lpstr>Перечень муниципальных программ Южского муниципального района</vt:lpstr>
      <vt:lpstr>РАСХОДЫ НА РЕАЛИЗАЦИЮ МУНИЦИПАЛЬНЫХ ПРОГРАММ ЮЖСКОГО МУНИЦИПАЛЬНОГО РАЙОНА НА 2017 ГОД</vt:lpstr>
      <vt:lpstr>Муниципальная программа «Развитие образования Южского муниципального района»</vt:lpstr>
      <vt:lpstr>Презентация PowerPoint</vt:lpstr>
      <vt:lpstr>Целевые индикаторы (показатели) реализации Программы</vt:lpstr>
      <vt:lpstr>Презентация PowerPoint</vt:lpstr>
      <vt:lpstr>Презентация PowerPoint</vt:lpstr>
      <vt:lpstr>Целевые индикаторы (показатели) реализации Программы</vt:lpstr>
      <vt:lpstr>«Энергоэффективность и энергосбережение  в  Южском муниципальном районе»</vt:lpstr>
      <vt:lpstr>Целевые индикаторы (показатели) реализации Программы</vt:lpstr>
      <vt:lpstr>Муниципальная программа Южского муниципального района «Развитие инфраструктуры и улучшение жилищных условий граждан Южского муниципального района»</vt:lpstr>
      <vt:lpstr>Целевые индикаторы (показатели) реализации Программы</vt:lpstr>
      <vt:lpstr>Муниципальная программа Южского муниципального района «Развитие физической культуры, спорта и  повышение эффективности реализации молодежной политики Южского муниципального района»</vt:lpstr>
      <vt:lpstr>Целевые индикаторы (показатели) реализации Программы</vt:lpstr>
      <vt:lpstr>Муниципальная программа Южского муниципального района «Развитие культуры Южского муниципального района»</vt:lpstr>
      <vt:lpstr>Целевые индикаторы (показатели) реализации Программы</vt:lpstr>
      <vt:lpstr>Муниципальная программа Южского муниципального района «Оказание поддержки общественным объединениям ветеранов, инвалидов и другим маломобильным группам населения Южского муниципального района»</vt:lpstr>
      <vt:lpstr>Целевые индикаторы (показатели) реализации Программы</vt:lpstr>
      <vt:lpstr>Муниципальная программа Южского муниципального района «Совершенствование институтов местного самоуправления Южского муниципального района»</vt:lpstr>
      <vt:lpstr>Целевые индикаторы (показатели) реализации Программы</vt:lpstr>
      <vt:lpstr>Муниципальная программа Южского муниципального района «Профилактика правонарушений в Южском муниципальном районе»</vt:lpstr>
      <vt:lpstr>Целевые индикаторы (показатели) реализации Программы</vt:lpstr>
      <vt:lpstr>Непрограммные расходы бюджета Южского муниципального района</vt:lpstr>
      <vt:lpstr>Заседание Общественного совета Южского муниципального района</vt:lpstr>
      <vt:lpstr>Материалы подготовлены Финансовым отделом Администрации Южского муниципального района</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Yuzhafo</dc:creator>
  <cp:lastModifiedBy>1</cp:lastModifiedBy>
  <cp:revision>229</cp:revision>
  <dcterms:created xsi:type="dcterms:W3CDTF">2010-10-21T11:36:04Z</dcterms:created>
  <dcterms:modified xsi:type="dcterms:W3CDTF">2017-06-09T10:48:16Z</dcterms:modified>
</cp:coreProperties>
</file>