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96" r:id="rId4"/>
    <p:sldId id="259" r:id="rId5"/>
    <p:sldId id="260" r:id="rId6"/>
    <p:sldId id="261" r:id="rId7"/>
    <p:sldId id="263" r:id="rId8"/>
    <p:sldId id="264" r:id="rId9"/>
    <p:sldId id="271" r:id="rId10"/>
    <p:sldId id="266" r:id="rId11"/>
    <p:sldId id="269" r:id="rId12"/>
    <p:sldId id="284" r:id="rId13"/>
    <p:sldId id="286" r:id="rId14"/>
    <p:sldId id="278" r:id="rId15"/>
    <p:sldId id="279" r:id="rId16"/>
    <p:sldId id="283" r:id="rId17"/>
    <p:sldId id="282" r:id="rId18"/>
    <p:sldId id="287" r:id="rId19"/>
    <p:sldId id="297" r:id="rId20"/>
    <p:sldId id="301" r:id="rId21"/>
    <p:sldId id="305" r:id="rId22"/>
    <p:sldId id="306" r:id="rId23"/>
    <p:sldId id="307" r:id="rId24"/>
    <p:sldId id="288" r:id="rId25"/>
    <p:sldId id="302" r:id="rId26"/>
    <p:sldId id="290" r:id="rId27"/>
    <p:sldId id="303" r:id="rId28"/>
    <p:sldId id="291" r:id="rId29"/>
    <p:sldId id="304" r:id="rId30"/>
    <p:sldId id="308" r:id="rId31"/>
    <p:sldId id="30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7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 год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explosion val="21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99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Налог на доходы физических лиц 30,0 млн.руб.</c:v>
                </c:pt>
                <c:pt idx="1">
                  <c:v>Налоги на имущество 4,3млн.руб.</c:v>
                </c:pt>
                <c:pt idx="2">
                  <c:v>Акцизы по подакцизным товарам производимым на террит. РФ 4,2 млн.руб.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30</c:v>
                </c:pt>
                <c:pt idx="1">
                  <c:v>4.4000000000000004</c:v>
                </c:pt>
                <c:pt idx="2">
                  <c:v>4.2</c:v>
                </c:pt>
              </c:numCache>
            </c:numRef>
          </c:val>
        </c:ser>
        <c:dLbls>
          <c:showPercent val="1"/>
        </c:dLbls>
      </c:pie3DChart>
      <c:spPr>
        <a:solidFill>
          <a:schemeClr val="accent4">
            <a:lumMod val="40000"/>
            <a:lumOff val="60000"/>
          </a:schemeClr>
        </a:solidFill>
      </c:spPr>
    </c:plotArea>
    <c:legend>
      <c:legendPos val="r"/>
      <c:layout>
        <c:manualLayout>
          <c:xMode val="edge"/>
          <c:yMode val="edge"/>
          <c:x val="0.69050614725790527"/>
          <c:y val="0"/>
          <c:w val="0.30861665975963765"/>
          <c:h val="1"/>
        </c:manualLayout>
      </c:layout>
      <c:spPr>
        <a:solidFill>
          <a:schemeClr val="accent6">
            <a:lumMod val="40000"/>
            <a:lumOff val="60000"/>
          </a:schemeClr>
        </a:solidFill>
      </c:spPr>
      <c:txPr>
        <a:bodyPr/>
        <a:lstStyle/>
        <a:p>
          <a:pPr>
            <a:defRPr sz="175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Доходы от использования муниципального имущества 1,2 млн. руб.</c:v>
                </c:pt>
                <c:pt idx="1">
                  <c:v>Доходы от продажи материальных и нематериальных активов 0,1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</c:ser>
        <c:dLbls>
          <c:showPercent val="1"/>
        </c:dLbls>
      </c:pie3DChart>
      <c:spPr>
        <a:solidFill>
          <a:schemeClr val="bg2">
            <a:lumMod val="90000"/>
          </a:schemeClr>
        </a:solidFill>
      </c:spPr>
    </c:plotArea>
    <c:legend>
      <c:legendPos val="r"/>
      <c:layout>
        <c:manualLayout>
          <c:xMode val="edge"/>
          <c:yMode val="edge"/>
          <c:x val="0.65059124188423811"/>
          <c:y val="0.11894162510177156"/>
          <c:w val="0.33011051250172685"/>
          <c:h val="0.88105837489822847"/>
        </c:manualLayout>
      </c:layout>
      <c:spPr>
        <a:solidFill>
          <a:schemeClr val="tx2">
            <a:lumMod val="20000"/>
            <a:lumOff val="80000"/>
          </a:schemeClr>
        </a:solidFill>
      </c:spPr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                       Распределение </a:t>
            </a:r>
            <a:r>
              <a:rPr lang="ru-RU" dirty="0"/>
              <a:t>расходов</a:t>
            </a:r>
          </a:p>
        </c:rich>
      </c:tx>
      <c:layout>
        <c:manualLayout>
          <c:xMode val="edge"/>
          <c:yMode val="edge"/>
          <c:x val="2.057010636828293E-2"/>
          <c:y val="1.572223879728596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8198965605392476E-2"/>
          <c:y val="0.12271277768722647"/>
          <c:w val="0.54072509969667848"/>
          <c:h val="0.74931418326158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расходов</c:v>
                </c:pt>
              </c:strCache>
            </c:strRef>
          </c:tx>
          <c:explosion val="30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D919B4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9900"/>
              </a:solidFill>
            </c:spPr>
          </c:dPt>
          <c:dPt>
            <c:idx val="5"/>
            <c:spPr>
              <a:solidFill>
                <a:srgbClr val="FF3300"/>
              </a:solidFill>
            </c:spPr>
          </c:dPt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5,0 млн.руб.</c:v>
                </c:pt>
                <c:pt idx="1">
                  <c:v>Национальная экономика 20,8 млн.руб</c:v>
                </c:pt>
                <c:pt idx="2">
                  <c:v>Жилищно-коммунальное хозяйство19,7 млн.руб.</c:v>
                </c:pt>
                <c:pt idx="3">
                  <c:v>Образование 0,3 млн.руб.</c:v>
                </c:pt>
                <c:pt idx="4">
                  <c:v>Культура 13,6 млн.руб.</c:v>
                </c:pt>
                <c:pt idx="5">
                  <c:v>Социальная политика1,4 млн.руб.</c:v>
                </c:pt>
                <c:pt idx="6">
                  <c:v>Физическая культура и спорт 0,2 млн.руб.</c:v>
                </c:pt>
                <c:pt idx="7">
                  <c:v>Национальная безопасность 0,1 млн.руб.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8.2000000000000011</c:v>
                </c:pt>
                <c:pt idx="1">
                  <c:v>34</c:v>
                </c:pt>
                <c:pt idx="2">
                  <c:v>32.300000000000004</c:v>
                </c:pt>
                <c:pt idx="3">
                  <c:v>0.9</c:v>
                </c:pt>
                <c:pt idx="4">
                  <c:v>22.2</c:v>
                </c:pt>
                <c:pt idx="5">
                  <c:v>2.2000000000000002</c:v>
                </c:pt>
                <c:pt idx="6">
                  <c:v>0.1</c:v>
                </c:pt>
                <c:pt idx="7">
                  <c:v>0.1</c:v>
                </c:pt>
              </c:numCache>
            </c:numRef>
          </c:val>
        </c:ser>
        <c:dLbls>
          <c:showPercent val="1"/>
        </c:dLbls>
      </c:pie3DChart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61822159287096012"/>
          <c:y val="1.4629728896608386E-2"/>
          <c:w val="0.38177840712904176"/>
          <c:h val="0.97294144930981474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/>
            </a:pPr>
            <a:r>
              <a:rPr lang="ru-RU" b="0" dirty="0"/>
              <a:t>(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0" dirty="0"/>
              <a:t>)</a:t>
            </a:r>
          </a:p>
        </c:rich>
      </c:tx>
      <c:layout>
        <c:manualLayout>
          <c:xMode val="edge"/>
          <c:yMode val="edge"/>
          <c:x val="0.76513888888889114"/>
          <c:y val="2.4142592337206791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45393350831146101"/>
          <c:y val="9.2634980519967547E-2"/>
          <c:w val="0.56394346019247665"/>
          <c:h val="0.77710375725173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(млн.руб)</c:v>
                </c:pt>
              </c:strCache>
            </c:strRef>
          </c:tx>
          <c:explosion val="16"/>
          <c:dPt>
            <c:idx val="0"/>
            <c:spPr>
              <a:solidFill>
                <a:srgbClr val="00B050"/>
              </a:solidFill>
            </c:spPr>
          </c:dPt>
          <c:dPt>
            <c:idx val="1"/>
            <c:explosion val="12"/>
            <c:spPr>
              <a:solidFill>
                <a:srgbClr val="0070C0"/>
              </a:solidFill>
            </c:spPr>
          </c:dPt>
          <c:dPt>
            <c:idx val="2"/>
            <c:explosion val="17"/>
            <c:spPr>
              <a:solidFill>
                <a:srgbClr val="FFFF00"/>
              </a:solidFill>
            </c:spPr>
          </c:dPt>
          <c:dPt>
            <c:idx val="3"/>
            <c:explosion val="17"/>
            <c:spPr>
              <a:solidFill>
                <a:srgbClr val="FF00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Развитие культуры в Южском городском поселении 14,2 млн.руб.</c:v>
                </c:pt>
                <c:pt idx="1">
                  <c:v>Развитие инфраструктуры и улучшение жилищных условий граждан 38,8 млн.руб.</c:v>
                </c:pt>
                <c:pt idx="2">
                  <c:v>Безопасный город 0,6 млн.руб.</c:v>
                </c:pt>
                <c:pt idx="3">
                  <c:v>Поддержка граждан (семей) в приобретении жилья в Южском городском поселении 1,0 млн.руб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14.2</c:v>
                </c:pt>
                <c:pt idx="1">
                  <c:v>38.800000000000004</c:v>
                </c:pt>
                <c:pt idx="2">
                  <c:v>0.60000000000000064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"/>
          <c:w val="0.46702154418197728"/>
          <c:h val="1"/>
        </c:manualLayout>
      </c:layou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200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1F7A1-E14A-409D-B506-E9C2CACDB968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703E-FE31-4B25-AF4C-20120BAD03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999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5334CA-BA1D-408B-AB6A-4A894E14A48D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3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Слайд №4</a:t>
            </a:r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D93-7E5E-42A1-AFF5-D43D194FE62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84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Слайд №5</a:t>
            </a:r>
            <a:endParaRPr lang="ru-RU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D93-7E5E-42A1-AFF5-D43D194FE62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052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Слайд №7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D93-7E5E-42A1-AFF5-D43D194FE62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209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Слайд №9</a:t>
            </a:r>
          </a:p>
          <a:p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D93-7E5E-42A1-AFF5-D43D194FE62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8570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1703E-FE31-4B25-AF4C-20120BAD036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123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inotdel.uzha@mail.ru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yuzha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ore_quad\почта\фото день финансиста\101_PANA\P101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Решению Совета Южского </a:t>
            </a: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«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 бюджете Южского городского поселения на 2017 год и на плановый период 2018 и 2019 годов» от </a:t>
            </a:r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17.11.2016   №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ЮЖСКОГО ГОРОДСКОГО ПОСЕЛЕНИЯ НА 2017 - 2019 ГОДЫ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8229600" cy="4643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2000264"/>
                <a:gridCol w="2143140"/>
                <a:gridCol w="1828784"/>
              </a:tblGrid>
              <a:tr h="74960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3010">
                <a:tc>
                  <a:txBody>
                    <a:bodyPr/>
                    <a:lstStyle/>
                    <a:p>
                      <a:pPr algn="ctr"/>
                      <a:endParaRPr lang="ru-RU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(прогноз)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95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95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95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В 2017 ГОДУ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340768"/>
            <a:ext cx="2643206" cy="48965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	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388" y="1340768"/>
            <a:ext cx="2500330" cy="48965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</a:rPr>
              <a:t>  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Дотации, субсидии, субвенции, иные межбюджетные трансферты из регионального бюджета, а также безвозмездные поступления от физических и юридических лиц, в том числе добровольные пожертво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1571612"/>
            <a:ext cx="2185974" cy="31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1340768"/>
            <a:ext cx="2714644" cy="49552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законодательства.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143636" y="4500570"/>
          <a:ext cx="257176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2390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города в 2017</a:t>
            </a:r>
            <a:b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69985"/>
          <a:ext cx="8429684" cy="524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города в 2017  году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501122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2017 ГОД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22"/>
          <a:ext cx="900115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 ЮЖСКОГО ГОРОДСКОГО ПОСЕЛЕНИЯ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2017 ГОД – ПРОГРАММНЫЙ БЮДЖЕТ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indent="4320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Бюджет Южского городского поселения на 2017 год сформирован в программной структуре расходов на основе 4-х муниципальных программ Южского городского поселения. Муниципальная  программа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городского  поселения – это комплекс мероприятий, увязанных по ресурсам, срокам и исполнителям, направленных на достижение целей социального и экономического развития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городского поселения в определенной сфере. </a:t>
            </a:r>
          </a:p>
          <a:p>
            <a:pPr indent="43200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культуры в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Южском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городском поселении.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инфраструктуры и улучшение жилищных условий граждан.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Безопасный город.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Поддержка граждан  (семей) в приобретении жилья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Южском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городском поселении.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 ЮЖСКОГО ГОРОДСКОГО ПОСЕЛЕНИЯ НА 2017 ГОД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14400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инфраструктуры и улучшение жилищных условий граждан»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F9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286248" cy="271464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1428736"/>
            <a:ext cx="48577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 расходы по программе на 2017 год 38,8 млн.руб..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2285992"/>
            <a:ext cx="4857752" cy="2231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marL="342900" indent="-342900" algn="just">
              <a:buAutoNum type="arabicPeriod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Обеспечение устойчивого функционирования жилищно-коммунального хозяйства города.</a:t>
            </a:r>
          </a:p>
          <a:p>
            <a:pPr marL="342900" indent="-342900" algn="just">
              <a:buAutoNum type="arabicPeriod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Улучшение качества жизни, включая качество жилой среды и повышения, в связи с этим, инвестиционной привлекательности самого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 городского поселения.</a:t>
            </a:r>
          </a:p>
          <a:p>
            <a:pPr marL="342900" indent="-342900" algn="just">
              <a:buAutoNum type="arabicPeriod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Совершенствование эстетического облика города в соответствии с экологическими и санитарно-гигиеническими требованиями.</a:t>
            </a:r>
          </a:p>
          <a:p>
            <a:pPr marL="342900" indent="-342900" algn="just">
              <a:buAutoNum type="arabicPeriod"/>
            </a:pP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Развитие дорожно-транспортной сети и повышение эффективности работы пассажирского автотранспорта.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071942"/>
            <a:ext cx="428396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7" descr="S73001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509120"/>
            <a:ext cx="242886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4" descr="C:\Мои документы\Мои рисунки\Район\Ландех\Не разобрано\Изображение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509120"/>
            <a:ext cx="2500900" cy="2348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http://yuzha.ru/userfiles/news/images/8/IMG_3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4283968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9242.JPG"/>
          <p:cNvPicPr>
            <a:picLocks noChangeAspect="1"/>
          </p:cNvPicPr>
          <p:nvPr/>
        </p:nvPicPr>
        <p:blipFill>
          <a:blip r:embed="rId2" cstate="print">
            <a:lum bright="-19000" contrast="-62000"/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  <a:scene3d>
            <a:camera prst="obliqueBottomRigh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Перечень подпрограмм муниципальной программы «Развитие инфраструктуры и улучшение жилищных условий граждан»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1.Улучшение коммунального обслуживания и жилищных условий граждан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1,8 млн.руб..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Благоустройство и озеленение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14,7 млн.руб..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3.Дорожная деятельность и транспортное обслуживание населения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17,4 млн.руб..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4.Повышение безопасности дорожного движения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Южском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городском поселении 0,4 млн.руб..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5.Предоставление субсидии и на возмещение части затрат, связанных с организацией транспортного обслуживания населения автомобильным транспортом общего пользования на муниципальных маршрутах на территории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1,9 млн.руб..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6.Предоставление субсидий юридическим лицам, индивидуальным предпринимателям, оказывающим услуги по помывке населения в общих отделениях бани на территории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2,4 млн.руб..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7.Управление и распоряжение муниципальным имуществом и земельными ресурсами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городского поселения 0,2 млн.руб..</a:t>
            </a:r>
          </a:p>
          <a:p>
            <a:pPr indent="0" algn="just">
              <a:lnSpc>
                <a:spcPct val="120000"/>
              </a:lnSpc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2899"/>
            <a:ext cx="621507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indent="45000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городского поселения!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Закончена работа над самым важным документом города -  бюджетом Южского городского поселения на 2017 год и на плановый период 2018 и 2019 годов. Его формирование - это сложный процесс, в который должны быть вовлечены все граждане. 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разрабатывался в непростых условиях замедления роста экономики как в целом по России, так и в Ивановской области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Южском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городском поселении. Вместе с тем, будут обеспечены финансированием все обязательства, взятые городом, в том числе и выполнение майских указов Президента Российской Федерации. </a:t>
            </a:r>
          </a:p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работе над бюджетом 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уделили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особое внимание повышению открытости и прозрачности этого процесса. Такую задачу перед субъектами Российской Федерации и муниципальными образованиями поставил и глава государства Владимир Путин в своем Бюджетном послании. </a:t>
            </a:r>
          </a:p>
          <a:p>
            <a:endParaRPr lang="ru-RU" sz="1400" dirty="0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0" y="2928934"/>
            <a:ext cx="9144000" cy="442915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marL="0" indent="45000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финансовый документ Южского городского поселения рассматривался на заседаниях Совета Южского городского поселения, в рамках публичных слушаний, обсуждался на встречах с общественностью. При этом для нас важно в доступной форме донести до жителей города информацию о распределении бюджетных средств по приоритетным направлениям социально-экономического развития, о ключевых мероприятиях муниципальных программ Южского городского поселения. Этому призван способствовать «Бюджет для граждан», материалы которого размещены на сайте Администрации Южского муниципального района. Информация на интернет-ресурсе доходчиво раскрывает основные понятия российского законодательства о бюджетном процессе, содержит параметры доходной и расходной частей бюджета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поселения. Кроме того, подробно изложены основные положения муниципальных программ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поселения. «Бюджет для граждан» позволит каждому жителю района подробно изучить основные направления расходования бюджета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городского поселения по отраслям экономики и социальной сферы, источники доходов. Мы также открыты для ваших замечаний и конструктивных предложений. 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муниципального района                                                                                                     В. И. Мальцев</a:t>
            </a:r>
          </a:p>
          <a:p>
            <a:pPr marL="0" indent="45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yuzha.ru/userfiles/structure/adm/GlavaMalc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"/>
            <a:ext cx="2808312" cy="3212976"/>
          </a:xfrm>
          <a:prstGeom prst="rect">
            <a:avLst/>
          </a:prstGeom>
          <a:noFill/>
        </p:spPr>
      </p:pic>
      <p:pic>
        <p:nvPicPr>
          <p:cNvPr id="35845" name="Picture 5" descr="C:\Users\1\Desktop\Untitled.FR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021288"/>
            <a:ext cx="1768029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Целевые индикаторы (показатели) реализации Программы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6325370"/>
              </p:ext>
            </p:extLst>
          </p:nvPr>
        </p:nvGraphicFramePr>
        <p:xfrm>
          <a:off x="-1" y="1052728"/>
          <a:ext cx="9108506" cy="568863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51679"/>
                <a:gridCol w="2748037"/>
                <a:gridCol w="857705"/>
                <a:gridCol w="979127"/>
                <a:gridCol w="981717"/>
                <a:gridCol w="890038"/>
                <a:gridCol w="945941"/>
                <a:gridCol w="854262"/>
              </a:tblGrid>
              <a:tr h="1777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индикатора (показателя)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целевых индикаторов (</a:t>
                      </a:r>
                      <a:r>
                        <a:rPr lang="en-US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</a:t>
                      </a: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Взносы на капитальный ремонт общего имущества за муниципальные жилые помещения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14427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14427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14427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14427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88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 линий :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тепло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водоснабжения водоотведения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п.м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отопительных  печей в  муниципальных жилых помещений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3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 индивидуальных приборов учета потребления энергетических ресурсов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линий централизованного водоснабжения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3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социальной помывки населения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помывок в год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30924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населения наружным освещением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электрической энергии для уличного освещения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694028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694028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694028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694028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694028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Принятие в собственность бесхозяйных электрических сетей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3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Сбор и утилизация отработанных люминисцентных ламп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3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Устройство газонов и насыпных клумб для цветочного оформления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10622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10622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9820761"/>
              </p:ext>
            </p:extLst>
          </p:nvPr>
        </p:nvGraphicFramePr>
        <p:xfrm>
          <a:off x="0" y="-1"/>
          <a:ext cx="9143999" cy="674137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35651"/>
                <a:gridCol w="2686791"/>
                <a:gridCol w="944264"/>
                <a:gridCol w="937628"/>
                <a:gridCol w="1077940"/>
                <a:gridCol w="1080783"/>
                <a:gridCol w="940471"/>
                <a:gridCol w="940471"/>
              </a:tblGrid>
              <a:tr h="353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Стрижка живых изгородей из кустарников высотой 1м механизированным способом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9320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353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Декоративная обрезка 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кронирование деревьев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353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Посадка кустарников и саженцев деревьев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353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Побелка деревьев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353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дворников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52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месячника по санитарной уборке территории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529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Сезонная уборка территории, в том числе городское кладбище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10399900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10399900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10399900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10399900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10399900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353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несанкционированных свалок бытового мусора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105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Обустройство контейнерных площадок, приобретение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-спецтехники,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-урн,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-контейнеров для сбора мусора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518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Поддержание в рабочем состоянии объектов нецентрализованного водоснабжения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706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-Восстановление ливневой канализации;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-очистка прудов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518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ремонт автопавильонов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  <a:tr h="759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 малых архитектурных форм, создание новых объектов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Памятник воинам ВОВ, стела «Южа»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Памятник воинам ВОВ, фонтан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Памятник воинам ВОВ, фонтан, мемориал «Танк»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Памятник воинам ВОВ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Памятник воинам ВОВ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8204" marR="2820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6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6181887"/>
              </p:ext>
            </p:extLst>
          </p:nvPr>
        </p:nvGraphicFramePr>
        <p:xfrm>
          <a:off x="-2" y="-1"/>
          <a:ext cx="9144003" cy="68580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35653"/>
                <a:gridCol w="2686792"/>
                <a:gridCol w="944263"/>
                <a:gridCol w="937628"/>
                <a:gridCol w="1077938"/>
                <a:gridCol w="1080783"/>
                <a:gridCol w="940473"/>
                <a:gridCol w="940473"/>
              </a:tblGrid>
              <a:tr h="1013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Обустройство скверов, переулков, парков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Глушицкий проезд, Малый торговый пер., Большой Торговый пер.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Глушицкий проезд,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Глушицкий проезд,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пл.Ленина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Парк Балина, городской парк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Парк Балина, городской парк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516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и установка указателей с наименованием улиц и нумерацией домов, информационных досок наружной рекламы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342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Очистка озера Вазаль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м3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500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по благоустройству среди организаций и предприятий МКД, частный сектор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406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жителей поселения к работам по благоустройству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50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предприятий, организаций всех форм собственности к работам по благоустройству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3302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содержания сети автомобильных дорог Южского муниципального района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373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 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71,183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71,183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71,183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71,183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71,183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50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Объемы ввода в эксплуатацию после строительства и реконструкции автомобильных дорог общего пользования местного значения 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506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протяженности сети автомобильных дорог общего пользования местного значения в результате строительства новых автомобильных дорог 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841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реконструкции автомобильных дорог 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  <a:tr h="1012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900" b="0" kern="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 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9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9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900" b="0" kern="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198" marR="3019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260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251334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35651"/>
                <a:gridCol w="2686790"/>
                <a:gridCol w="944264"/>
                <a:gridCol w="937627"/>
                <a:gridCol w="1077939"/>
                <a:gridCol w="1080784"/>
                <a:gridCol w="940472"/>
                <a:gridCol w="940472"/>
              </a:tblGrid>
              <a:tr h="282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200" b="0" kern="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на 31 декабря отчетного года 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2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17,25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17,25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17,28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17,31</a:t>
                      </a:r>
                      <a:endParaRPr lang="ru-RU" sz="12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17,34</a:t>
                      </a:r>
                      <a:endParaRPr lang="ru-RU" sz="1200" b="0" kern="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20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на 31 декабря отчетного года 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kern="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24,28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24,32</a:t>
                      </a:r>
                      <a:endParaRPr lang="ru-RU" sz="12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24,36</a:t>
                      </a:r>
                      <a:endParaRPr lang="ru-RU" sz="1200" b="0" kern="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13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маршрутов регулярных перевозок пассажиров, протяженность маршрута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2/18,5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2/18,5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2/18,5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3/30</a:t>
                      </a:r>
                      <a:endParaRPr lang="ru-RU" sz="1200" b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2/30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461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41763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Южском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городском поселении»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1" descr="1Областной фестиваль лирико-героической песни О мужестве, о доблести, о славе 2012 г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3779912" cy="27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3643306" y="1214422"/>
            <a:ext cx="550069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расходы по программе на 2017 год 14,2 млн. руб..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45024"/>
            <a:ext cx="385762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Перечень подпрограмм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Поддержка деятельности общественных объединений, обеспечение прав и возможностей отдельных категорий граждан 0,1 млн. руб..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Поддержка интеллектуального, творческого духовно-нравственного и физического развития населения 14,1 млн. руб..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Выставочная деятельность 0,03 млн.руб..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1844824"/>
            <a:ext cx="5286380" cy="2338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- Создание в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Южском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городском поселении благоприятного социального климата и условий для  развития правовых, социально-экономических и организационных условий для самореализации духовно-нравственного и физического развития населения. 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- Совершенствование системы социальной поддержки отдельных категорий граждан, повышение возможностей их развития в различных сферах жизнедеятельности.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- Социализация и совершенствование системы интеграции отдельных групп населения, повышение эффективности молодежной политики.</a:t>
            </a:r>
            <a:endParaRPr lang="ru-RU" sz="12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F:\Фото инвалиды\2011-09-14\2011-09-14 10-28-10_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2915816" cy="27089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7" descr="1Традиционная Тихвинская ярмарка в селе Холуй 2012 год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221088"/>
            <a:ext cx="235685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Целевые индикаторы (показатели) реализации Программы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124746"/>
          <a:ext cx="9143998" cy="593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108964"/>
                <a:gridCol w="960106"/>
                <a:gridCol w="800088"/>
                <a:gridCol w="880098"/>
                <a:gridCol w="800088"/>
                <a:gridCol w="720080"/>
                <a:gridCol w="731574"/>
              </a:tblGrid>
              <a:tr h="708788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п/п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целевого индикатора (показателя)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Значения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целевых индикаторов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 </a:t>
                      </a:r>
                      <a:r>
                        <a:rPr lang="en-US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показателей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7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/>
                </a:tc>
              </a:tr>
              <a:tr h="1048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Число мероприятий по формированию духовно-нравственного, гражданско-патриотического воспитания молодежи, пропаганды физической культуры и спорта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3825" algn="l"/>
                          <a:tab pos="194945" algn="ctr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/>
                </a:tc>
              </a:tr>
              <a:tr h="708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Численность молодежи, охваченной мероприятиями в рамках реализации подпрограммы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</a:tr>
              <a:tr h="708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Доля численности участников социально-ориентированных общественных организаций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13,5</a:t>
                      </a:r>
                    </a:p>
                  </a:txBody>
                  <a:tcPr marL="68580" marR="68580" marT="0" marB="0"/>
                </a:tc>
              </a:tr>
              <a:tr h="1310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Численность детей-сирот, детей, оставшихся без                   попечения родителей, а также лиц из  их  числа,  состоящих на учете, имеющих и не                      реализовавших своевременно  право  на  обеспечение     жилыми помещениями     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/>
                </a:tc>
              </a:tr>
              <a:tr h="7087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Число объектов спортивной инфраструктуры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«Безопасный город»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57298"/>
            <a:ext cx="9144000" cy="3693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по программе на 2017 год  0,5 млн.руб.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16832"/>
            <a:ext cx="9144000" cy="495520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 программы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Обеспечение безопасности населения Южского городского поселения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Перечень подпрограмм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1.Профилактика правонарушений, терроризма и экстремизма, а так же минимизация и (или) ликвидация последствий проявления терроризма и экстремизма на территории Южского городского поселения 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2.Пожарная безопасность, развитие системы гражданской обороны, защита населения и территории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от чрезвычайных ситуаций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Целевые индикаторы (показатели) реализации Программы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836360"/>
              </p:ext>
            </p:extLst>
          </p:nvPr>
        </p:nvGraphicFramePr>
        <p:xfrm>
          <a:off x="-2" y="764705"/>
          <a:ext cx="9144001" cy="611604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23889"/>
                <a:gridCol w="3347776"/>
                <a:gridCol w="844822"/>
                <a:gridCol w="845673"/>
                <a:gridCol w="845673"/>
                <a:gridCol w="844822"/>
                <a:gridCol w="845673"/>
                <a:gridCol w="845673"/>
              </a:tblGrid>
              <a:tr h="2842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индикатора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(показателя)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 целевых индикаторов (показателей)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1063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и установка видеокамер системы видеонаблюдения на территории Южского городского поселения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868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членов добровольной народной дружины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1843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удельного веса преступлений, совершенных на улицах и в общественных местах: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мелкое хулиганство;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распитие спиртных напитков                         в общественных местах;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появление в состоянии алкогольного опьянения.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/>
                </a:tc>
              </a:tr>
              <a:tr h="28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Обустройство противопожарных прудов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28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опашки населенных пунктов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479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знаков безопасности, информационных табличек и указательных знаков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</a:tr>
              <a:tr h="479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удельного веса пожаров на территории Южского городского поселения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4925" marR="34925" marT="34925" marB="349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07154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«Поддержка граждан (семей) в приобретении жилья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Южском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городском поселении»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Users\Yuzhafo\Desktop\фото адм\P10100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2571768" cy="191134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3286116" y="1285861"/>
            <a:ext cx="5072098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 реализации Программы 2017– 2019 годы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857364"/>
            <a:ext cx="6143668" cy="64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расходы на реализацию программы в 2017 году 1,0 млн.руб.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2786058"/>
            <a:ext cx="2714644" cy="3693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программы: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84984"/>
            <a:ext cx="5868144" cy="160043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Поддержка платежеспособного спроса на жилье, в том числе с помощью ипотечного  жилищного кредитования: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-улучшение жилищных условий молодых семей путем оказания содействия за счет средств федерального, областного  и местного бюджетов;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-улучшение жилищных условий с помощью мер государственной поддержки в сфере ипотечного  жилищного кредитования.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41168"/>
            <a:ext cx="5652120" cy="3693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Перечень  подпрограмм: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17232"/>
            <a:ext cx="5796136" cy="132343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жильем молодых семей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Южском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городском поселении.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Поддержка граждан в сфере ипотечного  жилищного кредитования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Южском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городском поселении</a:t>
            </a:r>
          </a:p>
          <a:p>
            <a:pPr marL="342900" indent="-34290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yuzha.ru/userfiles/news/images/f/IMG_3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564904"/>
            <a:ext cx="3275856" cy="429309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Целевые индикаторы (показатели) реализации Программы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002206"/>
              </p:ext>
            </p:extLst>
          </p:nvPr>
        </p:nvGraphicFramePr>
        <p:xfrm>
          <a:off x="1" y="908719"/>
          <a:ext cx="9143998" cy="594928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50924"/>
                <a:gridCol w="3307621"/>
                <a:gridCol w="851782"/>
                <a:gridCol w="850924"/>
                <a:gridCol w="850924"/>
                <a:gridCol w="850924"/>
                <a:gridCol w="822616"/>
                <a:gridCol w="758283"/>
              </a:tblGrid>
              <a:tr h="10165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индикатора (показателя)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</a:t>
                      </a: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целевых индикаторов (</a:t>
                      </a:r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</a:t>
                      </a: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93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семей, улучшивших жилищные условия с помощью мер государственной поддержки в сфере ипотечного жилищного кредитования (за год)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99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kern="10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семей, улучшивших жилищные условия при оказании содействия за счет средств федерального бюджета, областного бюджета и местных бюджетов (за год)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kern="10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http://ttphotos.s3-website-eu-west-1.amazonaws.com/gallery/1/71201/1024x768/2479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Южа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357166"/>
            <a:ext cx="8712968" cy="13573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аседание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совета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Южского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</p:txBody>
      </p:sp>
      <p:pic>
        <p:nvPicPr>
          <p:cNvPr id="6" name="Picture 2" descr="http://yuzha.ru/userfiles/news/images/c/IMG_83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8802"/>
            <a:ext cx="3894584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357158" y="4643446"/>
            <a:ext cx="8640960" cy="17859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Южского городского поселения прошел обсуждение на заседании Общественного совета Южского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одобрен к принятию (Протокол от 15 декабря 2016 года размещен на сайте Администрации Южского муниципального района).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www.opiv.ru/upload/iblock/cc0/IMG_8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77" y="1928802"/>
            <a:ext cx="4572000" cy="242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9282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Фото0920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bright="48000" contrast="46000"/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 подготовлены Финансовым отделом Администрации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5338936" cy="58052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Адрес: Ивановская область, г. Южа, ул. Советская, дом 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Тел.: 8(49347) 2-19-43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Факс: 8(49347) 2-34-05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Адрес электронной почты: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finotdel.uzha@mail.ru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Официальный сайт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http://yuzha.ru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График работы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Финансового отдела: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Пн-чт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8.20 до 17.25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 8.20 до 16.10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Южское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городское поселение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348880"/>
            <a:ext cx="228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Территория –  1 340 кв. км.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Численность населения на 01.01.2016– 13,6 тыс. человек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irbn.ru/imn/yuzh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9"/>
            <a:ext cx="6660232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«БЮДЖЕТ ДЛЯ ГРАЖДАН»?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0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«Бюджет для граждан» – аналитический документ, разрабатываемый в целях предоставления гражданам актуальной информации о проекте бюджета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в формате, доступном для широкого круга пользователей. В представленной информации отражены положения проекта бюджета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городского поселения на предстоящий  2017 год и плановый период 2018 и 2019 годов.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000372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3143249"/>
            <a:ext cx="30718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4929198"/>
            <a:ext cx="8715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 финансов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Южском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городском поселении.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 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9"/>
            <a:ext cx="8643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indent="457200"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00175"/>
            <a:ext cx="86439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indent="457200"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7364"/>
            <a:ext cx="864399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indent="457200" algn="just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928934"/>
            <a:ext cx="300036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071802" y="2643182"/>
            <a:ext cx="592935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Превышение доходов над расходами образует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71612"/>
            <a:ext cx="5715000" cy="47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ЧЕМ ОСНОВЫВАЕТСЯ СОСТАВЛЕНИЕ  БЮДЖЕТА ГОРОДА? </a:t>
            </a: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2857520" cy="21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736"/>
            <a:ext cx="2857520" cy="223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256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256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071670" y="3286124"/>
            <a:ext cx="4929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БЮДЖЕТ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1538" y="2000240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504" y="1643050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Прогноз социально- экономического развития 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14414" y="4500570"/>
            <a:ext cx="24288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4572008"/>
            <a:ext cx="2214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Муниципальные  программы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788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ЮЖСКОГО ГОРОДСКОГО ПОСЕЛЕНИЯ НА 2017 - 2019 ГОДЫ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Обеспечение сбалансированности бюджета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городского поселения без роста долговой нагрузки. 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Увеличение доходной базы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городского поселения за счет развития малого и среднего предпринимательства и увеличение численности занятых в секторе экономики. 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Реализация задач, поставленных в указах Президента Российской Федерации.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расходов.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Повышение качества муниципальных услуг и обеспечение возможности для населения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Южского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городского поселения получить качественные услуги в различных сферах. 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Создание условий для улучшения доступа населения города к культурным ценностям.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Развитие физической культуры и массового спорта, обеспечение доступности занятий спортом для всех слоев населения, содействие развитию туризма.</a:t>
            </a:r>
          </a:p>
          <a:p>
            <a:pPr indent="457200"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Оптимизация функций местного самоуправления и организационной структуры исполнительно-распорядительных органов местного самоуправления Южского муниципального района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28600" y="115888"/>
            <a:ext cx="8664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ПРОГНОЗ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СОЦИАЛЬНО-ЭКОНОМИЧЕСКОГО РАЗВИТИЯ </a:t>
            </a:r>
          </a:p>
          <a:p>
            <a:pPr algn="ctr" eaLnBrk="1" hangingPunct="1">
              <a:defRPr/>
            </a:pPr>
            <a:r>
              <a:rPr lang="ru-RU" sz="2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Южского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городского поселения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2017году</a:t>
            </a:r>
            <a:endParaRPr lang="ru-RU" sz="2000" b="1" dirty="0">
              <a:solidFill>
                <a:srgbClr val="8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-180975" y="4108450"/>
            <a:ext cx="669766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184150" indent="-182563" algn="ctr" defTabSz="449263" eaLnBrk="1" hangingPunct="1">
              <a:spcBef>
                <a:spcPts val="400"/>
              </a:spcBef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Оборот розничной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торговли </a:t>
            </a: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увеличится на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5,2%</a:t>
            </a:r>
            <a:r>
              <a: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.</a:t>
            </a: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 Объём платных услуг вырастет на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2%</a:t>
            </a:r>
            <a:endParaRPr lang="en-GB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 rot="10800000" flipV="1">
            <a:off x="5508625" y="1484313"/>
            <a:ext cx="3527425" cy="31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8138" algn="ctr" defTabSz="449263" eaLnBrk="1" hangingPunct="1">
              <a:spcBef>
                <a:spcPts val="400"/>
              </a:spcBef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Объём инвестиций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увеличится на 3%</a:t>
            </a:r>
            <a:endParaRPr lang="en-GB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28600" y="1519238"/>
            <a:ext cx="4897438" cy="31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 defTabSz="449263" eaLnBrk="1" hangingPunct="1">
              <a:spcBef>
                <a:spcPts val="400"/>
              </a:spcBef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Промышленное производство вырастет на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5%</a:t>
            </a:r>
            <a:endParaRPr lang="en-GB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DejaVu Sans" charset="0"/>
              <a:cs typeface="DejaVu Sans" charset="0"/>
            </a:endParaRPr>
          </a:p>
          <a:p>
            <a:pPr defTabSz="449263" eaLnBrk="1" hangingPunct="1">
              <a:spcBef>
                <a:spcPts val="400"/>
              </a:spcBef>
              <a:tabLst>
                <a:tab pos="184150" algn="l"/>
                <a:tab pos="631825" algn="l"/>
                <a:tab pos="1081088" algn="l"/>
                <a:tab pos="1530350" algn="l"/>
                <a:tab pos="1979613" algn="l"/>
                <a:tab pos="2428875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</a:tabLst>
            </a:pPr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    </a:t>
            </a:r>
          </a:p>
        </p:txBody>
      </p:sp>
      <p:pic>
        <p:nvPicPr>
          <p:cNvPr id="1946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" y="1831975"/>
            <a:ext cx="2795588" cy="196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4" name="Picture 17" descr="E:\Мои документы\Мои рисунки\швеи Новость\P1000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300" y="1847850"/>
            <a:ext cx="260191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013" y="4489450"/>
            <a:ext cx="3043237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\\Server\public\Почта\почта_Таран\Фото с фотика\IMG_2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95536" y="4566203"/>
            <a:ext cx="2708824" cy="1806252"/>
          </a:xfrm>
          <a:prstGeom prst="rect">
            <a:avLst/>
          </a:prstGeom>
          <a:ln w="381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9467" name="Рисунок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1850" y="1843088"/>
            <a:ext cx="3052763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6389688" y="4111625"/>
            <a:ext cx="26463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ts val="400"/>
              </a:spcBef>
            </a:pPr>
            <a:r>
              <a:rPr lang="ru-RU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Рост средней заработной платы составит </a:t>
            </a:r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3,5%</a:t>
            </a:r>
            <a:r>
              <a:rPr lang="en-GB" sz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DejaVu Sans" charset="0"/>
                <a:cs typeface="DejaVu Sans" charset="0"/>
              </a:rPr>
              <a:t>    </a:t>
            </a:r>
            <a:endParaRPr lang="en-GB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pic>
        <p:nvPicPr>
          <p:cNvPr id="19469" name="Рисунок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9688" y="4556125"/>
            <a:ext cx="25749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2381</Words>
  <Application>Microsoft Office PowerPoint</Application>
  <PresentationFormat>Экран (4:3)</PresentationFormat>
  <Paragraphs>1017</Paragraphs>
  <Slides>31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БЮДЖЕТ ДЛЯ ГРАЖДАН  к Решению Совета Южского городского поселения «О  бюджете Южского городского поселения на 2017 год и на плановый период 2018 и 2019 годов» от 17.11.2016   № 78 </vt:lpstr>
      <vt:lpstr>Слайд 2</vt:lpstr>
      <vt:lpstr>город Южа</vt:lpstr>
      <vt:lpstr>Южское городское поселение</vt:lpstr>
      <vt:lpstr> ЧТО ТАКОЕ «БЮДЖЕТ ДЛЯ ГРАЖДАН»? </vt:lpstr>
      <vt:lpstr> ЧТО ТАКОЕ БЮДЖЕТ ? </vt:lpstr>
      <vt:lpstr> НА ЧЕМ ОСНОВЫВАЕТСЯ СОСТАВЛЕНИЕ  БЮДЖЕТА ГОРОДА? </vt:lpstr>
      <vt:lpstr>Слайд 8</vt:lpstr>
      <vt:lpstr>Слайд 9</vt:lpstr>
      <vt:lpstr>ОСНОВНЫЕ ХАРАКТЕРИСТИКИ БЮДЖЕТА ЮЖСКОГО ГОРОДСКОГО ПОСЕЛЕНИЯ НА 2017 - 2019 ГОДЫ                                                                    (млн. руб).</vt:lpstr>
      <vt:lpstr>СТРУКТУРА ДОХОДОВ БЮДЖЕТА В 2017 ГОДУ </vt:lpstr>
      <vt:lpstr>Структура налоговых доходов бюджета города в 2017  году </vt:lpstr>
      <vt:lpstr>Структура неналоговых доходов бюджета города в 2017  году </vt:lpstr>
      <vt:lpstr>СТРУКТУРА РАСХОДОВ БЮДЖЕТА НА 2017 ГОД </vt:lpstr>
      <vt:lpstr>БЮДЖЕТ ЮЖСКОГО ГОРОДСКОГО ПОСЕЛЕНИЯ НА 2017 ГОД – ПРОГРАММНЫЙ БЮДЖЕТ </vt:lpstr>
      <vt:lpstr>Перечень муниципальных программ Южского городского поселения</vt:lpstr>
      <vt:lpstr>РАСХОДЫ НА РЕАЛИЗАЦИЮ МУНИЦИПАЛЬНЫХ ПРОГРАММ ЮЖСКОГО ГОРОДСКОГО ПОСЕЛЕНИЯ НА 2017 ГОД</vt:lpstr>
      <vt:lpstr>Муниципальная программа «Развитие инфраструктуры и улучшение жилищных условий граждан»</vt:lpstr>
      <vt:lpstr>Перечень подпрограмм муниципальной программы «Развитие инфраструктуры и улучшение жилищных условий граждан» </vt:lpstr>
      <vt:lpstr>Целевые индикаторы (показатели) реализации Программы</vt:lpstr>
      <vt:lpstr>Слайд 21</vt:lpstr>
      <vt:lpstr>Слайд 22</vt:lpstr>
      <vt:lpstr>Слайд 23</vt:lpstr>
      <vt:lpstr>Муниципальная программа «Развитие культуры в Южском городском поселении»</vt:lpstr>
      <vt:lpstr>Целевые индикаторы (показатели) реализации Программы</vt:lpstr>
      <vt:lpstr>Муниципальная программа «Безопасный город»</vt:lpstr>
      <vt:lpstr>Целевые индикаторы (показатели) реализации Программы</vt:lpstr>
      <vt:lpstr>Муниципальная программа «Поддержка граждан (семей) в приобретении жилья в Южском городском поселении»</vt:lpstr>
      <vt:lpstr>Целевые индикаторы (показатели) реализации Программы</vt:lpstr>
      <vt:lpstr>Заседание Общественного совета Южского муниципального района</vt:lpstr>
      <vt:lpstr>Материалы подготовлены Финансовым отделом Администрации Южского муниципального района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Yuzhafo</dc:creator>
  <cp:lastModifiedBy>Жирякова</cp:lastModifiedBy>
  <cp:revision>192</cp:revision>
  <dcterms:created xsi:type="dcterms:W3CDTF">2010-10-21T11:36:04Z</dcterms:created>
  <dcterms:modified xsi:type="dcterms:W3CDTF">2017-06-09T07:16:19Z</dcterms:modified>
</cp:coreProperties>
</file>